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85" r:id="rId6"/>
    <p:sldId id="278" r:id="rId7"/>
    <p:sldId id="287" r:id="rId8"/>
    <p:sldId id="261" r:id="rId9"/>
    <p:sldId id="260" r:id="rId10"/>
    <p:sldId id="284" r:id="rId11"/>
    <p:sldId id="292" r:id="rId12"/>
    <p:sldId id="293" r:id="rId13"/>
    <p:sldId id="291" r:id="rId14"/>
    <p:sldId id="281" r:id="rId15"/>
    <p:sldId id="265" r:id="rId16"/>
    <p:sldId id="290" r:id="rId17"/>
    <p:sldId id="289"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6F087-9B20-498B-B8A6-343CF0FCFFE3}" v="104" dt="2023-10-16T20:02:57.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2801" autoAdjust="0"/>
  </p:normalViewPr>
  <p:slideViewPr>
    <p:cSldViewPr snapToGrid="0">
      <p:cViewPr varScale="1">
        <p:scale>
          <a:sx n="77" d="100"/>
          <a:sy n="77" d="100"/>
        </p:scale>
        <p:origin x="606" y="78"/>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53A70-569D-452E-827E-89748B582840}"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591449C9-4BD0-47C5-9482-84A26783274C}">
      <dgm:prSet/>
      <dgm:spPr/>
      <dgm:t>
        <a:bodyPr/>
        <a:lstStyle/>
        <a:p>
          <a:pPr>
            <a:defRPr cap="all"/>
          </a:pPr>
          <a:r>
            <a:rPr lang="en-US"/>
            <a:t>01 Introduction</a:t>
          </a:r>
        </a:p>
      </dgm:t>
    </dgm:pt>
    <dgm:pt modelId="{4A32036C-100F-483D-AFB6-585D37427D91}" type="parTrans" cxnId="{9305A737-1704-4170-9084-97145544A796}">
      <dgm:prSet/>
      <dgm:spPr/>
      <dgm:t>
        <a:bodyPr/>
        <a:lstStyle/>
        <a:p>
          <a:endParaRPr lang="en-US"/>
        </a:p>
      </dgm:t>
    </dgm:pt>
    <dgm:pt modelId="{F1FD4DD1-85E4-4393-B6FD-40306F315CE3}" type="sibTrans" cxnId="{9305A737-1704-4170-9084-97145544A796}">
      <dgm:prSet/>
      <dgm:spPr/>
      <dgm:t>
        <a:bodyPr/>
        <a:lstStyle/>
        <a:p>
          <a:endParaRPr lang="en-US"/>
        </a:p>
      </dgm:t>
    </dgm:pt>
    <dgm:pt modelId="{5DF4ECF4-CA59-42B6-B404-310FE51141BD}">
      <dgm:prSet/>
      <dgm:spPr/>
      <dgm:t>
        <a:bodyPr/>
        <a:lstStyle/>
        <a:p>
          <a:pPr>
            <a:defRPr cap="all"/>
          </a:pPr>
          <a:r>
            <a:rPr lang="en-US" dirty="0"/>
            <a:t>02 Research question, population &amp; Study Design  </a:t>
          </a:r>
        </a:p>
      </dgm:t>
    </dgm:pt>
    <dgm:pt modelId="{97CFA60C-7CCB-4BDF-AA3C-A3F1FBE1AD57}" type="parTrans" cxnId="{5EF4F3E4-5B78-47FE-AE95-4D36BF4E5225}">
      <dgm:prSet/>
      <dgm:spPr/>
      <dgm:t>
        <a:bodyPr/>
        <a:lstStyle/>
        <a:p>
          <a:endParaRPr lang="en-US"/>
        </a:p>
      </dgm:t>
    </dgm:pt>
    <dgm:pt modelId="{C7EDBA59-02B2-4988-AA15-05B81D1C4A96}" type="sibTrans" cxnId="{5EF4F3E4-5B78-47FE-AE95-4D36BF4E5225}">
      <dgm:prSet/>
      <dgm:spPr/>
      <dgm:t>
        <a:bodyPr/>
        <a:lstStyle/>
        <a:p>
          <a:endParaRPr lang="en-US"/>
        </a:p>
      </dgm:t>
    </dgm:pt>
    <dgm:pt modelId="{E35CFA3D-4F36-46A8-913D-F93EDA3B3B73}">
      <dgm:prSet/>
      <dgm:spPr/>
      <dgm:t>
        <a:bodyPr/>
        <a:lstStyle/>
        <a:p>
          <a:pPr>
            <a:defRPr cap="all"/>
          </a:pPr>
          <a:r>
            <a:rPr lang="en-US"/>
            <a:t>03 Independent &amp; Dependent Variables </a:t>
          </a:r>
        </a:p>
      </dgm:t>
    </dgm:pt>
    <dgm:pt modelId="{2B1AA6A5-B626-4BF1-8ECA-801D27419BD1}" type="parTrans" cxnId="{B9F191F7-6999-4FB6-BE07-69198051953F}">
      <dgm:prSet/>
      <dgm:spPr/>
      <dgm:t>
        <a:bodyPr/>
        <a:lstStyle/>
        <a:p>
          <a:endParaRPr lang="en-US"/>
        </a:p>
      </dgm:t>
    </dgm:pt>
    <dgm:pt modelId="{BA6C4D1F-1A62-489B-B34D-589BE0B00858}" type="sibTrans" cxnId="{B9F191F7-6999-4FB6-BE07-69198051953F}">
      <dgm:prSet/>
      <dgm:spPr/>
      <dgm:t>
        <a:bodyPr/>
        <a:lstStyle/>
        <a:p>
          <a:endParaRPr lang="en-US"/>
        </a:p>
      </dgm:t>
    </dgm:pt>
    <dgm:pt modelId="{A1112357-A34E-46BB-BA96-3A198E787D10}">
      <dgm:prSet/>
      <dgm:spPr/>
      <dgm:t>
        <a:bodyPr/>
        <a:lstStyle/>
        <a:p>
          <a:pPr>
            <a:defRPr cap="all"/>
          </a:pPr>
          <a:r>
            <a:rPr lang="en-US"/>
            <a:t>04 Methods, Results &amp; Conclusion </a:t>
          </a:r>
        </a:p>
      </dgm:t>
    </dgm:pt>
    <dgm:pt modelId="{B75AD11C-0654-4B45-8A0B-6A3E94018A3F}" type="parTrans" cxnId="{B9860DB7-94F3-4A9C-933B-4D5E522C0517}">
      <dgm:prSet/>
      <dgm:spPr/>
      <dgm:t>
        <a:bodyPr/>
        <a:lstStyle/>
        <a:p>
          <a:endParaRPr lang="en-US"/>
        </a:p>
      </dgm:t>
    </dgm:pt>
    <dgm:pt modelId="{ABA49DC5-2E3C-489C-A4D9-2BFFF9B223CE}" type="sibTrans" cxnId="{B9860DB7-94F3-4A9C-933B-4D5E522C0517}">
      <dgm:prSet/>
      <dgm:spPr/>
      <dgm:t>
        <a:bodyPr/>
        <a:lstStyle/>
        <a:p>
          <a:endParaRPr lang="en-US"/>
        </a:p>
      </dgm:t>
    </dgm:pt>
    <dgm:pt modelId="{D687357E-9D2B-4048-BF5D-51C375357643}">
      <dgm:prSet/>
      <dgm:spPr/>
      <dgm:t>
        <a:bodyPr/>
        <a:lstStyle/>
        <a:p>
          <a:pPr>
            <a:defRPr cap="all"/>
          </a:pPr>
          <a:r>
            <a:rPr lang="en-US"/>
            <a:t>05 Group Questions</a:t>
          </a:r>
        </a:p>
      </dgm:t>
    </dgm:pt>
    <dgm:pt modelId="{9FF770C3-FB5B-423F-BB08-239852AB6D07}" type="parTrans" cxnId="{17AD45C2-83EB-4E13-8530-95C5F6725FE3}">
      <dgm:prSet/>
      <dgm:spPr/>
      <dgm:t>
        <a:bodyPr/>
        <a:lstStyle/>
        <a:p>
          <a:endParaRPr lang="en-US"/>
        </a:p>
      </dgm:t>
    </dgm:pt>
    <dgm:pt modelId="{F7A1F45D-3616-46F1-8657-F795980F3ECE}" type="sibTrans" cxnId="{17AD45C2-83EB-4E13-8530-95C5F6725FE3}">
      <dgm:prSet/>
      <dgm:spPr/>
      <dgm:t>
        <a:bodyPr/>
        <a:lstStyle/>
        <a:p>
          <a:endParaRPr lang="en-US"/>
        </a:p>
      </dgm:t>
    </dgm:pt>
    <dgm:pt modelId="{B5F9E7F8-54AE-471B-8DCE-C1DCB383829E}">
      <dgm:prSet/>
      <dgm:spPr/>
      <dgm:t>
        <a:bodyPr/>
        <a:lstStyle/>
        <a:p>
          <a:pPr>
            <a:defRPr cap="all"/>
          </a:pPr>
          <a:r>
            <a:rPr lang="en-US"/>
            <a:t>06 Closing</a:t>
          </a:r>
        </a:p>
      </dgm:t>
    </dgm:pt>
    <dgm:pt modelId="{C3FDFC04-19C7-42CB-A77F-19C0108AC852}" type="parTrans" cxnId="{0A4E071D-FC91-4B0F-A9E5-FA2969147865}">
      <dgm:prSet/>
      <dgm:spPr/>
      <dgm:t>
        <a:bodyPr/>
        <a:lstStyle/>
        <a:p>
          <a:endParaRPr lang="en-US"/>
        </a:p>
      </dgm:t>
    </dgm:pt>
    <dgm:pt modelId="{65DB5C27-169B-4466-AB85-0FB563300C9F}" type="sibTrans" cxnId="{0A4E071D-FC91-4B0F-A9E5-FA2969147865}">
      <dgm:prSet/>
      <dgm:spPr/>
      <dgm:t>
        <a:bodyPr/>
        <a:lstStyle/>
        <a:p>
          <a:endParaRPr lang="en-US"/>
        </a:p>
      </dgm:t>
    </dgm:pt>
    <dgm:pt modelId="{8BA275E1-F644-4609-9691-920C6986575D}" type="pres">
      <dgm:prSet presAssocID="{28053A70-569D-452E-827E-89748B582840}" presName="vert0" presStyleCnt="0">
        <dgm:presLayoutVars>
          <dgm:dir/>
          <dgm:animOne val="branch"/>
          <dgm:animLvl val="lvl"/>
        </dgm:presLayoutVars>
      </dgm:prSet>
      <dgm:spPr/>
    </dgm:pt>
    <dgm:pt modelId="{892332AC-B323-42ED-BECA-C764C807869E}" type="pres">
      <dgm:prSet presAssocID="{591449C9-4BD0-47C5-9482-84A26783274C}" presName="thickLine" presStyleLbl="alignNode1" presStyleIdx="0" presStyleCnt="6"/>
      <dgm:spPr/>
    </dgm:pt>
    <dgm:pt modelId="{70156094-958B-4B76-98E2-272C84D8B8B0}" type="pres">
      <dgm:prSet presAssocID="{591449C9-4BD0-47C5-9482-84A26783274C}" presName="horz1" presStyleCnt="0"/>
      <dgm:spPr/>
    </dgm:pt>
    <dgm:pt modelId="{9E72218B-B0E7-47E7-8BEE-CE80D3C0E047}" type="pres">
      <dgm:prSet presAssocID="{591449C9-4BD0-47C5-9482-84A26783274C}" presName="tx1" presStyleLbl="revTx" presStyleIdx="0" presStyleCnt="6"/>
      <dgm:spPr/>
    </dgm:pt>
    <dgm:pt modelId="{776B65CC-1325-46A2-B2D7-1075DD77223C}" type="pres">
      <dgm:prSet presAssocID="{591449C9-4BD0-47C5-9482-84A26783274C}" presName="vert1" presStyleCnt="0"/>
      <dgm:spPr/>
    </dgm:pt>
    <dgm:pt modelId="{F68831C7-DD39-4101-88A3-49A7B1E6BFA3}" type="pres">
      <dgm:prSet presAssocID="{5DF4ECF4-CA59-42B6-B404-310FE51141BD}" presName="thickLine" presStyleLbl="alignNode1" presStyleIdx="1" presStyleCnt="6"/>
      <dgm:spPr/>
    </dgm:pt>
    <dgm:pt modelId="{B88447F8-481A-4B2A-AF2B-64E0C34C8EB9}" type="pres">
      <dgm:prSet presAssocID="{5DF4ECF4-CA59-42B6-B404-310FE51141BD}" presName="horz1" presStyleCnt="0"/>
      <dgm:spPr/>
    </dgm:pt>
    <dgm:pt modelId="{18741A68-D24E-4F6A-899E-5F0E73D08536}" type="pres">
      <dgm:prSet presAssocID="{5DF4ECF4-CA59-42B6-B404-310FE51141BD}" presName="tx1" presStyleLbl="revTx" presStyleIdx="1" presStyleCnt="6"/>
      <dgm:spPr/>
    </dgm:pt>
    <dgm:pt modelId="{28E5DBDA-C58E-483B-83AD-2C001EAEDEA0}" type="pres">
      <dgm:prSet presAssocID="{5DF4ECF4-CA59-42B6-B404-310FE51141BD}" presName="vert1" presStyleCnt="0"/>
      <dgm:spPr/>
    </dgm:pt>
    <dgm:pt modelId="{F576A542-0AAE-4AF7-BB3E-DE64379DC6C1}" type="pres">
      <dgm:prSet presAssocID="{E35CFA3D-4F36-46A8-913D-F93EDA3B3B73}" presName="thickLine" presStyleLbl="alignNode1" presStyleIdx="2" presStyleCnt="6"/>
      <dgm:spPr/>
    </dgm:pt>
    <dgm:pt modelId="{0B74C704-61EC-4283-8206-19A37D4996BB}" type="pres">
      <dgm:prSet presAssocID="{E35CFA3D-4F36-46A8-913D-F93EDA3B3B73}" presName="horz1" presStyleCnt="0"/>
      <dgm:spPr/>
    </dgm:pt>
    <dgm:pt modelId="{C30156B5-950F-4026-8EC1-8913748EE3C8}" type="pres">
      <dgm:prSet presAssocID="{E35CFA3D-4F36-46A8-913D-F93EDA3B3B73}" presName="tx1" presStyleLbl="revTx" presStyleIdx="2" presStyleCnt="6"/>
      <dgm:spPr/>
    </dgm:pt>
    <dgm:pt modelId="{CB56CF83-BD7F-48C6-B03D-6588A6CAEF12}" type="pres">
      <dgm:prSet presAssocID="{E35CFA3D-4F36-46A8-913D-F93EDA3B3B73}" presName="vert1" presStyleCnt="0"/>
      <dgm:spPr/>
    </dgm:pt>
    <dgm:pt modelId="{B428A41D-AF21-4B13-86E0-5332BFD439DB}" type="pres">
      <dgm:prSet presAssocID="{A1112357-A34E-46BB-BA96-3A198E787D10}" presName="thickLine" presStyleLbl="alignNode1" presStyleIdx="3" presStyleCnt="6"/>
      <dgm:spPr/>
    </dgm:pt>
    <dgm:pt modelId="{D3F8109D-BAD0-46B0-8EEC-6C1CCA46B56C}" type="pres">
      <dgm:prSet presAssocID="{A1112357-A34E-46BB-BA96-3A198E787D10}" presName="horz1" presStyleCnt="0"/>
      <dgm:spPr/>
    </dgm:pt>
    <dgm:pt modelId="{7509F3ED-3671-43E8-9FF3-B9D337A4CD1A}" type="pres">
      <dgm:prSet presAssocID="{A1112357-A34E-46BB-BA96-3A198E787D10}" presName="tx1" presStyleLbl="revTx" presStyleIdx="3" presStyleCnt="6"/>
      <dgm:spPr/>
    </dgm:pt>
    <dgm:pt modelId="{124396EB-FBE5-4C76-9CC0-956DBADCC461}" type="pres">
      <dgm:prSet presAssocID="{A1112357-A34E-46BB-BA96-3A198E787D10}" presName="vert1" presStyleCnt="0"/>
      <dgm:spPr/>
    </dgm:pt>
    <dgm:pt modelId="{AE3FD691-C719-4A1D-ACBE-2B1E2A2D4242}" type="pres">
      <dgm:prSet presAssocID="{D687357E-9D2B-4048-BF5D-51C375357643}" presName="thickLine" presStyleLbl="alignNode1" presStyleIdx="4" presStyleCnt="6"/>
      <dgm:spPr/>
    </dgm:pt>
    <dgm:pt modelId="{0761B6B6-94C8-49F8-BAAC-4EC5A4728D1D}" type="pres">
      <dgm:prSet presAssocID="{D687357E-9D2B-4048-BF5D-51C375357643}" presName="horz1" presStyleCnt="0"/>
      <dgm:spPr/>
    </dgm:pt>
    <dgm:pt modelId="{92522D33-5101-4F63-A572-35A96CF482B4}" type="pres">
      <dgm:prSet presAssocID="{D687357E-9D2B-4048-BF5D-51C375357643}" presName="tx1" presStyleLbl="revTx" presStyleIdx="4" presStyleCnt="6"/>
      <dgm:spPr/>
    </dgm:pt>
    <dgm:pt modelId="{2D7D3CC0-363E-428F-AD07-114FCDBE31D9}" type="pres">
      <dgm:prSet presAssocID="{D687357E-9D2B-4048-BF5D-51C375357643}" presName="vert1" presStyleCnt="0"/>
      <dgm:spPr/>
    </dgm:pt>
    <dgm:pt modelId="{B893BCE5-11CD-40AA-91F6-C31638DCCCFC}" type="pres">
      <dgm:prSet presAssocID="{B5F9E7F8-54AE-471B-8DCE-C1DCB383829E}" presName="thickLine" presStyleLbl="alignNode1" presStyleIdx="5" presStyleCnt="6"/>
      <dgm:spPr/>
    </dgm:pt>
    <dgm:pt modelId="{93296C4B-9932-4EE8-A8E0-EBDB1F09974A}" type="pres">
      <dgm:prSet presAssocID="{B5F9E7F8-54AE-471B-8DCE-C1DCB383829E}" presName="horz1" presStyleCnt="0"/>
      <dgm:spPr/>
    </dgm:pt>
    <dgm:pt modelId="{BBEA0D10-D127-4E5D-829B-80BA7BF8320A}" type="pres">
      <dgm:prSet presAssocID="{B5F9E7F8-54AE-471B-8DCE-C1DCB383829E}" presName="tx1" presStyleLbl="revTx" presStyleIdx="5" presStyleCnt="6"/>
      <dgm:spPr/>
    </dgm:pt>
    <dgm:pt modelId="{A5D19B38-7620-479D-8F74-F3314BF05828}" type="pres">
      <dgm:prSet presAssocID="{B5F9E7F8-54AE-471B-8DCE-C1DCB383829E}" presName="vert1" presStyleCnt="0"/>
      <dgm:spPr/>
    </dgm:pt>
  </dgm:ptLst>
  <dgm:cxnLst>
    <dgm:cxn modelId="{70E1B512-C68E-4FB5-AAEC-1CD0BC30C507}" type="presOf" srcId="{5DF4ECF4-CA59-42B6-B404-310FE51141BD}" destId="{18741A68-D24E-4F6A-899E-5F0E73D08536}" srcOrd="0" destOrd="0" presId="urn:microsoft.com/office/officeart/2008/layout/LinedList"/>
    <dgm:cxn modelId="{0A4E071D-FC91-4B0F-A9E5-FA2969147865}" srcId="{28053A70-569D-452E-827E-89748B582840}" destId="{B5F9E7F8-54AE-471B-8DCE-C1DCB383829E}" srcOrd="5" destOrd="0" parTransId="{C3FDFC04-19C7-42CB-A77F-19C0108AC852}" sibTransId="{65DB5C27-169B-4466-AB85-0FB563300C9F}"/>
    <dgm:cxn modelId="{9305A737-1704-4170-9084-97145544A796}" srcId="{28053A70-569D-452E-827E-89748B582840}" destId="{591449C9-4BD0-47C5-9482-84A26783274C}" srcOrd="0" destOrd="0" parTransId="{4A32036C-100F-483D-AFB6-585D37427D91}" sibTransId="{F1FD4DD1-85E4-4393-B6FD-40306F315CE3}"/>
    <dgm:cxn modelId="{4E1D599A-36E4-463B-8E2D-03C223DF1BC1}" type="presOf" srcId="{D687357E-9D2B-4048-BF5D-51C375357643}" destId="{92522D33-5101-4F63-A572-35A96CF482B4}" srcOrd="0" destOrd="0" presId="urn:microsoft.com/office/officeart/2008/layout/LinedList"/>
    <dgm:cxn modelId="{B9860DB7-94F3-4A9C-933B-4D5E522C0517}" srcId="{28053A70-569D-452E-827E-89748B582840}" destId="{A1112357-A34E-46BB-BA96-3A198E787D10}" srcOrd="3" destOrd="0" parTransId="{B75AD11C-0654-4B45-8A0B-6A3E94018A3F}" sibTransId="{ABA49DC5-2E3C-489C-A4D9-2BFFF9B223CE}"/>
    <dgm:cxn modelId="{17AD45C2-83EB-4E13-8530-95C5F6725FE3}" srcId="{28053A70-569D-452E-827E-89748B582840}" destId="{D687357E-9D2B-4048-BF5D-51C375357643}" srcOrd="4" destOrd="0" parTransId="{9FF770C3-FB5B-423F-BB08-239852AB6D07}" sibTransId="{F7A1F45D-3616-46F1-8657-F795980F3ECE}"/>
    <dgm:cxn modelId="{61C9D1CC-BBEE-4DDB-AF35-2441693D3295}" type="presOf" srcId="{591449C9-4BD0-47C5-9482-84A26783274C}" destId="{9E72218B-B0E7-47E7-8BEE-CE80D3C0E047}" srcOrd="0" destOrd="0" presId="urn:microsoft.com/office/officeart/2008/layout/LinedList"/>
    <dgm:cxn modelId="{4F59F6DE-07FF-447F-90DD-D84E07A435CF}" type="presOf" srcId="{E35CFA3D-4F36-46A8-913D-F93EDA3B3B73}" destId="{C30156B5-950F-4026-8EC1-8913748EE3C8}" srcOrd="0" destOrd="0" presId="urn:microsoft.com/office/officeart/2008/layout/LinedList"/>
    <dgm:cxn modelId="{5EF4F3E4-5B78-47FE-AE95-4D36BF4E5225}" srcId="{28053A70-569D-452E-827E-89748B582840}" destId="{5DF4ECF4-CA59-42B6-B404-310FE51141BD}" srcOrd="1" destOrd="0" parTransId="{97CFA60C-7CCB-4BDF-AA3C-A3F1FBE1AD57}" sibTransId="{C7EDBA59-02B2-4988-AA15-05B81D1C4A96}"/>
    <dgm:cxn modelId="{C338EAE7-E47F-48EC-816A-2B1892AD4724}" type="presOf" srcId="{28053A70-569D-452E-827E-89748B582840}" destId="{8BA275E1-F644-4609-9691-920C6986575D}" srcOrd="0" destOrd="0" presId="urn:microsoft.com/office/officeart/2008/layout/LinedList"/>
    <dgm:cxn modelId="{C3C647F1-5DFE-40F5-9E57-1AA50B5B51B5}" type="presOf" srcId="{A1112357-A34E-46BB-BA96-3A198E787D10}" destId="{7509F3ED-3671-43E8-9FF3-B9D337A4CD1A}" srcOrd="0" destOrd="0" presId="urn:microsoft.com/office/officeart/2008/layout/LinedList"/>
    <dgm:cxn modelId="{B9F191F7-6999-4FB6-BE07-69198051953F}" srcId="{28053A70-569D-452E-827E-89748B582840}" destId="{E35CFA3D-4F36-46A8-913D-F93EDA3B3B73}" srcOrd="2" destOrd="0" parTransId="{2B1AA6A5-B626-4BF1-8ECA-801D27419BD1}" sibTransId="{BA6C4D1F-1A62-489B-B34D-589BE0B00858}"/>
    <dgm:cxn modelId="{30574DFF-3F8E-43AF-A421-DB9E3558AC28}" type="presOf" srcId="{B5F9E7F8-54AE-471B-8DCE-C1DCB383829E}" destId="{BBEA0D10-D127-4E5D-829B-80BA7BF8320A}" srcOrd="0" destOrd="0" presId="urn:microsoft.com/office/officeart/2008/layout/LinedList"/>
    <dgm:cxn modelId="{9236FEFF-AF2A-463F-AD11-B5399D290CBA}" type="presParOf" srcId="{8BA275E1-F644-4609-9691-920C6986575D}" destId="{892332AC-B323-42ED-BECA-C764C807869E}" srcOrd="0" destOrd="0" presId="urn:microsoft.com/office/officeart/2008/layout/LinedList"/>
    <dgm:cxn modelId="{C5ADAC0A-746C-49CD-ABD4-8529F7D91169}" type="presParOf" srcId="{8BA275E1-F644-4609-9691-920C6986575D}" destId="{70156094-958B-4B76-98E2-272C84D8B8B0}" srcOrd="1" destOrd="0" presId="urn:microsoft.com/office/officeart/2008/layout/LinedList"/>
    <dgm:cxn modelId="{9EEFEC85-278C-4A26-8A06-7F39C0A30E12}" type="presParOf" srcId="{70156094-958B-4B76-98E2-272C84D8B8B0}" destId="{9E72218B-B0E7-47E7-8BEE-CE80D3C0E047}" srcOrd="0" destOrd="0" presId="urn:microsoft.com/office/officeart/2008/layout/LinedList"/>
    <dgm:cxn modelId="{C35534BD-F724-4161-ACED-833BC1D47D2A}" type="presParOf" srcId="{70156094-958B-4B76-98E2-272C84D8B8B0}" destId="{776B65CC-1325-46A2-B2D7-1075DD77223C}" srcOrd="1" destOrd="0" presId="urn:microsoft.com/office/officeart/2008/layout/LinedList"/>
    <dgm:cxn modelId="{0A02A357-CA45-493D-BBA0-15DB920A0217}" type="presParOf" srcId="{8BA275E1-F644-4609-9691-920C6986575D}" destId="{F68831C7-DD39-4101-88A3-49A7B1E6BFA3}" srcOrd="2" destOrd="0" presId="urn:microsoft.com/office/officeart/2008/layout/LinedList"/>
    <dgm:cxn modelId="{B98BA617-E1A5-4846-B369-6414D29857DF}" type="presParOf" srcId="{8BA275E1-F644-4609-9691-920C6986575D}" destId="{B88447F8-481A-4B2A-AF2B-64E0C34C8EB9}" srcOrd="3" destOrd="0" presId="urn:microsoft.com/office/officeart/2008/layout/LinedList"/>
    <dgm:cxn modelId="{983C5FF7-43DC-42D9-85BB-7BDBB0D13D92}" type="presParOf" srcId="{B88447F8-481A-4B2A-AF2B-64E0C34C8EB9}" destId="{18741A68-D24E-4F6A-899E-5F0E73D08536}" srcOrd="0" destOrd="0" presId="urn:microsoft.com/office/officeart/2008/layout/LinedList"/>
    <dgm:cxn modelId="{BCEC7ABA-F5A1-4F34-99F8-99B6DCB7D105}" type="presParOf" srcId="{B88447F8-481A-4B2A-AF2B-64E0C34C8EB9}" destId="{28E5DBDA-C58E-483B-83AD-2C001EAEDEA0}" srcOrd="1" destOrd="0" presId="urn:microsoft.com/office/officeart/2008/layout/LinedList"/>
    <dgm:cxn modelId="{0E3146EE-EE62-4200-8FD8-88C69D486358}" type="presParOf" srcId="{8BA275E1-F644-4609-9691-920C6986575D}" destId="{F576A542-0AAE-4AF7-BB3E-DE64379DC6C1}" srcOrd="4" destOrd="0" presId="urn:microsoft.com/office/officeart/2008/layout/LinedList"/>
    <dgm:cxn modelId="{78361843-E590-452A-8F48-B8929E107E88}" type="presParOf" srcId="{8BA275E1-F644-4609-9691-920C6986575D}" destId="{0B74C704-61EC-4283-8206-19A37D4996BB}" srcOrd="5" destOrd="0" presId="urn:microsoft.com/office/officeart/2008/layout/LinedList"/>
    <dgm:cxn modelId="{88E08F27-60DF-4B03-975F-275D46534225}" type="presParOf" srcId="{0B74C704-61EC-4283-8206-19A37D4996BB}" destId="{C30156B5-950F-4026-8EC1-8913748EE3C8}" srcOrd="0" destOrd="0" presId="urn:microsoft.com/office/officeart/2008/layout/LinedList"/>
    <dgm:cxn modelId="{1BE406AA-5F25-4224-A166-463B7971FFC0}" type="presParOf" srcId="{0B74C704-61EC-4283-8206-19A37D4996BB}" destId="{CB56CF83-BD7F-48C6-B03D-6588A6CAEF12}" srcOrd="1" destOrd="0" presId="urn:microsoft.com/office/officeart/2008/layout/LinedList"/>
    <dgm:cxn modelId="{806925E5-3A49-4EA5-A31D-7C50211EA417}" type="presParOf" srcId="{8BA275E1-F644-4609-9691-920C6986575D}" destId="{B428A41D-AF21-4B13-86E0-5332BFD439DB}" srcOrd="6" destOrd="0" presId="urn:microsoft.com/office/officeart/2008/layout/LinedList"/>
    <dgm:cxn modelId="{E0FF350C-9F79-48A5-A850-37E469602149}" type="presParOf" srcId="{8BA275E1-F644-4609-9691-920C6986575D}" destId="{D3F8109D-BAD0-46B0-8EEC-6C1CCA46B56C}" srcOrd="7" destOrd="0" presId="urn:microsoft.com/office/officeart/2008/layout/LinedList"/>
    <dgm:cxn modelId="{48F1F245-053C-4378-857E-94B6A4ED7656}" type="presParOf" srcId="{D3F8109D-BAD0-46B0-8EEC-6C1CCA46B56C}" destId="{7509F3ED-3671-43E8-9FF3-B9D337A4CD1A}" srcOrd="0" destOrd="0" presId="urn:microsoft.com/office/officeart/2008/layout/LinedList"/>
    <dgm:cxn modelId="{D696C3F3-6CA7-4028-ACA9-16EDBA37718D}" type="presParOf" srcId="{D3F8109D-BAD0-46B0-8EEC-6C1CCA46B56C}" destId="{124396EB-FBE5-4C76-9CC0-956DBADCC461}" srcOrd="1" destOrd="0" presId="urn:microsoft.com/office/officeart/2008/layout/LinedList"/>
    <dgm:cxn modelId="{08B6D097-C2A9-4900-87D1-1E0A74AB3120}" type="presParOf" srcId="{8BA275E1-F644-4609-9691-920C6986575D}" destId="{AE3FD691-C719-4A1D-ACBE-2B1E2A2D4242}" srcOrd="8" destOrd="0" presId="urn:microsoft.com/office/officeart/2008/layout/LinedList"/>
    <dgm:cxn modelId="{3C5E6680-1677-4996-A52F-1A3BEEBCD26E}" type="presParOf" srcId="{8BA275E1-F644-4609-9691-920C6986575D}" destId="{0761B6B6-94C8-49F8-BAAC-4EC5A4728D1D}" srcOrd="9" destOrd="0" presId="urn:microsoft.com/office/officeart/2008/layout/LinedList"/>
    <dgm:cxn modelId="{79F731B1-3284-4022-AB38-EE4FFDA1FB8D}" type="presParOf" srcId="{0761B6B6-94C8-49F8-BAAC-4EC5A4728D1D}" destId="{92522D33-5101-4F63-A572-35A96CF482B4}" srcOrd="0" destOrd="0" presId="urn:microsoft.com/office/officeart/2008/layout/LinedList"/>
    <dgm:cxn modelId="{D3182B4A-8E87-4FF0-BB58-C36A1B162D4D}" type="presParOf" srcId="{0761B6B6-94C8-49F8-BAAC-4EC5A4728D1D}" destId="{2D7D3CC0-363E-428F-AD07-114FCDBE31D9}" srcOrd="1" destOrd="0" presId="urn:microsoft.com/office/officeart/2008/layout/LinedList"/>
    <dgm:cxn modelId="{39562CDE-F61F-44E7-A709-4D69185C96F4}" type="presParOf" srcId="{8BA275E1-F644-4609-9691-920C6986575D}" destId="{B893BCE5-11CD-40AA-91F6-C31638DCCCFC}" srcOrd="10" destOrd="0" presId="urn:microsoft.com/office/officeart/2008/layout/LinedList"/>
    <dgm:cxn modelId="{F935CE61-0B7D-42AF-AA3F-A7FA1A9F7377}" type="presParOf" srcId="{8BA275E1-F644-4609-9691-920C6986575D}" destId="{93296C4B-9932-4EE8-A8E0-EBDB1F09974A}" srcOrd="11" destOrd="0" presId="urn:microsoft.com/office/officeart/2008/layout/LinedList"/>
    <dgm:cxn modelId="{1460EC08-77AA-439C-ACB8-31AF181E76A0}" type="presParOf" srcId="{93296C4B-9932-4EE8-A8E0-EBDB1F09974A}" destId="{BBEA0D10-D127-4E5D-829B-80BA7BF8320A}" srcOrd="0" destOrd="0" presId="urn:microsoft.com/office/officeart/2008/layout/LinedList"/>
    <dgm:cxn modelId="{95F9D7B5-C3BA-4F56-97C7-9B9A9BB9557B}" type="presParOf" srcId="{93296C4B-9932-4EE8-A8E0-EBDB1F09974A}" destId="{A5D19B38-7620-479D-8F74-F3314BF058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332AC-B323-42ED-BECA-C764C807869E}">
      <dsp:nvSpPr>
        <dsp:cNvPr id="0" name=""/>
        <dsp:cNvSpPr/>
      </dsp:nvSpPr>
      <dsp:spPr>
        <a:xfrm>
          <a:off x="0" y="212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E72218B-B0E7-47E7-8BEE-CE80D3C0E047}">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a:t>01 Introduction</a:t>
          </a:r>
        </a:p>
      </dsp:txBody>
      <dsp:txXfrm>
        <a:off x="0" y="2124"/>
        <a:ext cx="10515600" cy="724514"/>
      </dsp:txXfrm>
    </dsp:sp>
    <dsp:sp modelId="{F68831C7-DD39-4101-88A3-49A7B1E6BFA3}">
      <dsp:nvSpPr>
        <dsp:cNvPr id="0" name=""/>
        <dsp:cNvSpPr/>
      </dsp:nvSpPr>
      <dsp:spPr>
        <a:xfrm>
          <a:off x="0" y="726639"/>
          <a:ext cx="10515600" cy="0"/>
        </a:xfrm>
        <a:prstGeom prst="line">
          <a:avLst/>
        </a:prstGeom>
        <a:gradFill rotWithShape="0">
          <a:gsLst>
            <a:gs pos="0">
              <a:schemeClr val="accent2">
                <a:hueOff val="-1599953"/>
                <a:satOff val="-1538"/>
                <a:lumOff val="-2471"/>
                <a:alphaOff val="0"/>
                <a:satMod val="103000"/>
                <a:lumMod val="102000"/>
                <a:tint val="94000"/>
              </a:schemeClr>
            </a:gs>
            <a:gs pos="50000">
              <a:schemeClr val="accent2">
                <a:hueOff val="-1599953"/>
                <a:satOff val="-1538"/>
                <a:lumOff val="-2471"/>
                <a:alphaOff val="0"/>
                <a:satMod val="110000"/>
                <a:lumMod val="100000"/>
                <a:shade val="100000"/>
              </a:schemeClr>
            </a:gs>
            <a:gs pos="100000">
              <a:schemeClr val="accent2">
                <a:hueOff val="-1599953"/>
                <a:satOff val="-1538"/>
                <a:lumOff val="-2471"/>
                <a:alphaOff val="0"/>
                <a:lumMod val="99000"/>
                <a:satMod val="120000"/>
                <a:shade val="78000"/>
              </a:schemeClr>
            </a:gs>
          </a:gsLst>
          <a:lin ang="5400000" scaled="0"/>
        </a:gradFill>
        <a:ln w="6350" cap="flat" cmpd="sng" algn="ctr">
          <a:solidFill>
            <a:schemeClr val="accent2">
              <a:hueOff val="-1599953"/>
              <a:satOff val="-1538"/>
              <a:lumOff val="-247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8741A68-D24E-4F6A-899E-5F0E73D08536}">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dirty="0"/>
            <a:t>02 Research question, population &amp; Study Design  </a:t>
          </a:r>
        </a:p>
      </dsp:txBody>
      <dsp:txXfrm>
        <a:off x="0" y="726639"/>
        <a:ext cx="10515600" cy="724514"/>
      </dsp:txXfrm>
    </dsp:sp>
    <dsp:sp modelId="{F576A542-0AAE-4AF7-BB3E-DE64379DC6C1}">
      <dsp:nvSpPr>
        <dsp:cNvPr id="0" name=""/>
        <dsp:cNvSpPr/>
      </dsp:nvSpPr>
      <dsp:spPr>
        <a:xfrm>
          <a:off x="0" y="1451154"/>
          <a:ext cx="10515600" cy="0"/>
        </a:xfrm>
        <a:prstGeom prst="line">
          <a:avLst/>
        </a:prstGeom>
        <a:gradFill rotWithShape="0">
          <a:gsLst>
            <a:gs pos="0">
              <a:schemeClr val="accent2">
                <a:hueOff val="-3199905"/>
                <a:satOff val="-3077"/>
                <a:lumOff val="-4941"/>
                <a:alphaOff val="0"/>
                <a:satMod val="103000"/>
                <a:lumMod val="102000"/>
                <a:tint val="94000"/>
              </a:schemeClr>
            </a:gs>
            <a:gs pos="50000">
              <a:schemeClr val="accent2">
                <a:hueOff val="-3199905"/>
                <a:satOff val="-3077"/>
                <a:lumOff val="-4941"/>
                <a:alphaOff val="0"/>
                <a:satMod val="110000"/>
                <a:lumMod val="100000"/>
                <a:shade val="100000"/>
              </a:schemeClr>
            </a:gs>
            <a:gs pos="100000">
              <a:schemeClr val="accent2">
                <a:hueOff val="-3199905"/>
                <a:satOff val="-3077"/>
                <a:lumOff val="-4941"/>
                <a:alphaOff val="0"/>
                <a:lumMod val="99000"/>
                <a:satMod val="120000"/>
                <a:shade val="78000"/>
              </a:schemeClr>
            </a:gs>
          </a:gsLst>
          <a:lin ang="5400000" scaled="0"/>
        </a:gradFill>
        <a:ln w="6350" cap="flat" cmpd="sng" algn="ctr">
          <a:solidFill>
            <a:schemeClr val="accent2">
              <a:hueOff val="-3199905"/>
              <a:satOff val="-3077"/>
              <a:lumOff val="-49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0156B5-950F-4026-8EC1-8913748EE3C8}">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a:t>03 Independent &amp; Dependent Variables </a:t>
          </a:r>
        </a:p>
      </dsp:txBody>
      <dsp:txXfrm>
        <a:off x="0" y="1451154"/>
        <a:ext cx="10515600" cy="724514"/>
      </dsp:txXfrm>
    </dsp:sp>
    <dsp:sp modelId="{B428A41D-AF21-4B13-86E0-5332BFD439DB}">
      <dsp:nvSpPr>
        <dsp:cNvPr id="0" name=""/>
        <dsp:cNvSpPr/>
      </dsp:nvSpPr>
      <dsp:spPr>
        <a:xfrm>
          <a:off x="0" y="2175669"/>
          <a:ext cx="10515600" cy="0"/>
        </a:xfrm>
        <a:prstGeom prst="line">
          <a:avLst/>
        </a:prstGeom>
        <a:gradFill rotWithShape="0">
          <a:gsLst>
            <a:gs pos="0">
              <a:schemeClr val="accent2">
                <a:hueOff val="-4799858"/>
                <a:satOff val="-4615"/>
                <a:lumOff val="-7412"/>
                <a:alphaOff val="0"/>
                <a:satMod val="103000"/>
                <a:lumMod val="102000"/>
                <a:tint val="94000"/>
              </a:schemeClr>
            </a:gs>
            <a:gs pos="50000">
              <a:schemeClr val="accent2">
                <a:hueOff val="-4799858"/>
                <a:satOff val="-4615"/>
                <a:lumOff val="-7412"/>
                <a:alphaOff val="0"/>
                <a:satMod val="110000"/>
                <a:lumMod val="100000"/>
                <a:shade val="100000"/>
              </a:schemeClr>
            </a:gs>
            <a:gs pos="100000">
              <a:schemeClr val="accent2">
                <a:hueOff val="-4799858"/>
                <a:satOff val="-4615"/>
                <a:lumOff val="-7412"/>
                <a:alphaOff val="0"/>
                <a:lumMod val="99000"/>
                <a:satMod val="120000"/>
                <a:shade val="78000"/>
              </a:schemeClr>
            </a:gs>
          </a:gsLst>
          <a:lin ang="5400000" scaled="0"/>
        </a:gradFill>
        <a:ln w="6350" cap="flat" cmpd="sng" algn="ctr">
          <a:solidFill>
            <a:schemeClr val="accent2">
              <a:hueOff val="-4799858"/>
              <a:satOff val="-4615"/>
              <a:lumOff val="-74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09F3ED-3671-43E8-9FF3-B9D337A4CD1A}">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a:t>04 Methods, Results &amp; Conclusion </a:t>
          </a:r>
        </a:p>
      </dsp:txBody>
      <dsp:txXfrm>
        <a:off x="0" y="2175669"/>
        <a:ext cx="10515600" cy="724514"/>
      </dsp:txXfrm>
    </dsp:sp>
    <dsp:sp modelId="{AE3FD691-C719-4A1D-ACBE-2B1E2A2D4242}">
      <dsp:nvSpPr>
        <dsp:cNvPr id="0" name=""/>
        <dsp:cNvSpPr/>
      </dsp:nvSpPr>
      <dsp:spPr>
        <a:xfrm>
          <a:off x="0" y="2900183"/>
          <a:ext cx="10515600" cy="0"/>
        </a:xfrm>
        <a:prstGeom prst="line">
          <a:avLst/>
        </a:prstGeom>
        <a:gradFill rotWithShape="0">
          <a:gsLst>
            <a:gs pos="0">
              <a:schemeClr val="accent2">
                <a:hueOff val="-6399810"/>
                <a:satOff val="-6154"/>
                <a:lumOff val="-9882"/>
                <a:alphaOff val="0"/>
                <a:satMod val="103000"/>
                <a:lumMod val="102000"/>
                <a:tint val="94000"/>
              </a:schemeClr>
            </a:gs>
            <a:gs pos="50000">
              <a:schemeClr val="accent2">
                <a:hueOff val="-6399810"/>
                <a:satOff val="-6154"/>
                <a:lumOff val="-9882"/>
                <a:alphaOff val="0"/>
                <a:satMod val="110000"/>
                <a:lumMod val="100000"/>
                <a:shade val="100000"/>
              </a:schemeClr>
            </a:gs>
            <a:gs pos="100000">
              <a:schemeClr val="accent2">
                <a:hueOff val="-6399810"/>
                <a:satOff val="-6154"/>
                <a:lumOff val="-9882"/>
                <a:alphaOff val="0"/>
                <a:lumMod val="99000"/>
                <a:satMod val="120000"/>
                <a:shade val="78000"/>
              </a:schemeClr>
            </a:gs>
          </a:gsLst>
          <a:lin ang="5400000" scaled="0"/>
        </a:gradFill>
        <a:ln w="6350" cap="flat" cmpd="sng" algn="ctr">
          <a:solidFill>
            <a:schemeClr val="accent2">
              <a:hueOff val="-6399810"/>
              <a:satOff val="-6154"/>
              <a:lumOff val="-988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522D33-5101-4F63-A572-35A96CF482B4}">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a:t>05 Group Questions</a:t>
          </a:r>
        </a:p>
      </dsp:txBody>
      <dsp:txXfrm>
        <a:off x="0" y="2900183"/>
        <a:ext cx="10515600" cy="724514"/>
      </dsp:txXfrm>
    </dsp:sp>
    <dsp:sp modelId="{B893BCE5-11CD-40AA-91F6-C31638DCCCFC}">
      <dsp:nvSpPr>
        <dsp:cNvPr id="0" name=""/>
        <dsp:cNvSpPr/>
      </dsp:nvSpPr>
      <dsp:spPr>
        <a:xfrm>
          <a:off x="0" y="3624698"/>
          <a:ext cx="10515600" cy="0"/>
        </a:xfrm>
        <a:prstGeom prst="line">
          <a:avLst/>
        </a:prstGeom>
        <a:gradFill rotWithShape="0">
          <a:gsLst>
            <a:gs pos="0">
              <a:schemeClr val="accent2">
                <a:hueOff val="-7999763"/>
                <a:satOff val="-7692"/>
                <a:lumOff val="-12353"/>
                <a:alphaOff val="0"/>
                <a:satMod val="103000"/>
                <a:lumMod val="102000"/>
                <a:tint val="94000"/>
              </a:schemeClr>
            </a:gs>
            <a:gs pos="50000">
              <a:schemeClr val="accent2">
                <a:hueOff val="-7999763"/>
                <a:satOff val="-7692"/>
                <a:lumOff val="-12353"/>
                <a:alphaOff val="0"/>
                <a:satMod val="110000"/>
                <a:lumMod val="100000"/>
                <a:shade val="100000"/>
              </a:schemeClr>
            </a:gs>
            <a:gs pos="100000">
              <a:schemeClr val="accent2">
                <a:hueOff val="-7999763"/>
                <a:satOff val="-7692"/>
                <a:lumOff val="-12353"/>
                <a:alphaOff val="0"/>
                <a:lumMod val="99000"/>
                <a:satMod val="120000"/>
                <a:shade val="78000"/>
              </a:schemeClr>
            </a:gs>
          </a:gsLst>
          <a:lin ang="5400000" scaled="0"/>
        </a:gradFill>
        <a:ln w="6350" cap="flat" cmpd="sng" algn="ctr">
          <a:solidFill>
            <a:schemeClr val="accent2">
              <a:hueOff val="-7999763"/>
              <a:satOff val="-7692"/>
              <a:lumOff val="-123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BEA0D10-D127-4E5D-829B-80BA7BF8320A}">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defRPr cap="all"/>
          </a:pPr>
          <a:r>
            <a:rPr lang="en-US" sz="2900" kern="1200"/>
            <a:t>06 Closing</a:t>
          </a:r>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10/23/2023</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11</a:t>
            </a:fld>
            <a:endParaRPr lang="en-US"/>
          </a:p>
        </p:txBody>
      </p:sp>
    </p:spTree>
    <p:extLst>
      <p:ext uri="{BB962C8B-B14F-4D97-AF65-F5344CB8AC3E}">
        <p14:creationId xmlns:p14="http://schemas.microsoft.com/office/powerpoint/2010/main" val="299871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anyone else notice that the probiotic capsules contained SOYBEAN OIL?</a:t>
            </a:r>
          </a:p>
          <a:p>
            <a:r>
              <a:rPr lang="en-US" dirty="0"/>
              <a:t>And the Placebo was soybean oil only! Soybean oil has been shown to increase inflammation in the body due to high omega-6 content! Inflammation in the brain and the body causes a decrease in ability. </a:t>
            </a:r>
          </a:p>
          <a:p>
            <a:endParaRPr lang="en-US" dirty="0"/>
          </a:p>
          <a:p>
            <a:r>
              <a:rPr lang="en-US" dirty="0"/>
              <a:t>Placebo, each capsule contained 500 mg soybean oil X 4 per day, 2000 mg soybean oil, that’s 2 grams of soybean oil.  The AI form males is 17 and 12 for women  </a:t>
            </a:r>
          </a:p>
        </p:txBody>
      </p:sp>
      <p:sp>
        <p:nvSpPr>
          <p:cNvPr id="4" name="Slide Number Placeholder 3"/>
          <p:cNvSpPr>
            <a:spLocks noGrp="1"/>
          </p:cNvSpPr>
          <p:nvPr>
            <p:ph type="sldNum" sz="quarter" idx="5"/>
          </p:nvPr>
        </p:nvSpPr>
        <p:spPr/>
        <p:txBody>
          <a:bodyPr/>
          <a:lstStyle/>
          <a:p>
            <a:fld id="{5A9B2C62-FE30-453D-946B-754E9E42C845}" type="slidenum">
              <a:rPr lang="en-US" smtClean="0"/>
              <a:t>12</a:t>
            </a:fld>
            <a:endParaRPr lang="en-US"/>
          </a:p>
        </p:txBody>
      </p:sp>
    </p:spTree>
    <p:extLst>
      <p:ext uri="{BB962C8B-B14F-4D97-AF65-F5344CB8AC3E}">
        <p14:creationId xmlns:p14="http://schemas.microsoft.com/office/powerpoint/2010/main" val="215028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Sample size –53, 10% dropout rate </a:t>
            </a:r>
          </a:p>
          <a:p>
            <a:endParaRPr lang="en-US" dirty="0"/>
          </a:p>
          <a:p>
            <a:r>
              <a:rPr lang="en-US" dirty="0"/>
              <a:t>Probiotic type used – colony forming unit of Bifidobacterium bifidum and Bifidobacterium longum proven to be used to treat human disease. </a:t>
            </a:r>
          </a:p>
          <a:p>
            <a:r>
              <a:rPr lang="en-US" dirty="0"/>
              <a:t>–Anti-infection, anti-virus, anticancer, Anti-inflammation, promotes psychological health, reduces fat accumulation, facilitates host nutrition adsorption, promotes bone health, regulates host immune system, prevents Alzheimer’s in mice, restores vascular dysfunction </a:t>
            </a:r>
          </a:p>
          <a:p>
            <a:endParaRPr lang="en-US" dirty="0"/>
          </a:p>
          <a:p>
            <a:r>
              <a:rPr lang="en-US" dirty="0"/>
              <a:t>BDNF results – research shows that gut dysbiosis correlates with reduced expression of BDNF, altering cognitive function and triggering anxiety – supporting the role of BDNF in gut-brain axis *evidence from this study proves a shift in microbial community along with changes in the cognitive and mental scores. </a:t>
            </a:r>
          </a:p>
          <a:p>
            <a:endParaRPr lang="en-US" dirty="0"/>
          </a:p>
          <a:p>
            <a:endParaRPr lang="en-US" dirty="0"/>
          </a:p>
          <a:p>
            <a:r>
              <a:rPr lang="en-US" dirty="0"/>
              <a:t>Limitations – direct evidence of improvement in peripheral and cerebral inflammation by probiotic consumption is lacking. – crucial in linking gut-brain axis to this study????</a:t>
            </a:r>
          </a:p>
          <a:p>
            <a:r>
              <a:rPr lang="en-US" dirty="0"/>
              <a:t>Cognitive status – self-reported? Recall bias?</a:t>
            </a:r>
          </a:p>
          <a:p>
            <a:r>
              <a:rPr lang="en-US" dirty="0"/>
              <a:t>Study length – not long enough to monitor improvements – need for further studies </a:t>
            </a:r>
          </a:p>
          <a:p>
            <a:endParaRPr lang="en-US" dirty="0"/>
          </a:p>
          <a:p>
            <a:r>
              <a:rPr lang="en-US" dirty="0"/>
              <a:t>Probiotics have system-wide effects on gut-brain axis in healthy community-dwelling older adults by promoting cognitive and mental health and changing the gut microbial composition. </a:t>
            </a:r>
          </a:p>
          <a:p>
            <a:endParaRPr lang="en-US" dirty="0"/>
          </a:p>
          <a:p>
            <a:r>
              <a:rPr lang="en-US" dirty="0"/>
              <a:t>Provides evidence that probiotics have health-promoting properties as part of a healthy diet in the general population of independently living older adults. </a:t>
            </a:r>
          </a:p>
        </p:txBody>
      </p:sp>
      <p:sp>
        <p:nvSpPr>
          <p:cNvPr id="4" name="Slide Number Placeholder 3"/>
          <p:cNvSpPr>
            <a:spLocks noGrp="1"/>
          </p:cNvSpPr>
          <p:nvPr>
            <p:ph type="sldNum" sz="quarter" idx="5"/>
          </p:nvPr>
        </p:nvSpPr>
        <p:spPr/>
        <p:txBody>
          <a:bodyPr/>
          <a:lstStyle/>
          <a:p>
            <a:fld id="{5A9B2C62-FE30-453D-946B-754E9E42C845}" type="slidenum">
              <a:rPr lang="en-US" smtClean="0"/>
              <a:t>13</a:t>
            </a:fld>
            <a:endParaRPr lang="en-US"/>
          </a:p>
        </p:txBody>
      </p:sp>
    </p:spTree>
    <p:extLst>
      <p:ext uri="{BB962C8B-B14F-4D97-AF65-F5344CB8AC3E}">
        <p14:creationId xmlns:p14="http://schemas.microsoft.com/office/powerpoint/2010/main" val="311025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 age 65+ should be put on a probiotic as a prophylactic measure to help reduce cognitive decline and mood variations. </a:t>
            </a:r>
          </a:p>
        </p:txBody>
      </p:sp>
      <p:sp>
        <p:nvSpPr>
          <p:cNvPr id="4" name="Slide Number Placeholder 3"/>
          <p:cNvSpPr>
            <a:spLocks noGrp="1"/>
          </p:cNvSpPr>
          <p:nvPr>
            <p:ph type="sldNum" sz="quarter" idx="5"/>
          </p:nvPr>
        </p:nvSpPr>
        <p:spPr/>
        <p:txBody>
          <a:bodyPr/>
          <a:lstStyle/>
          <a:p>
            <a:fld id="{5A9B2C62-FE30-453D-946B-754E9E42C845}" type="slidenum">
              <a:rPr lang="en-US" smtClean="0"/>
              <a:t>14</a:t>
            </a:fld>
            <a:endParaRPr lang="en-US"/>
          </a:p>
        </p:txBody>
      </p:sp>
    </p:spTree>
    <p:extLst>
      <p:ext uri="{BB962C8B-B14F-4D97-AF65-F5344CB8AC3E}">
        <p14:creationId xmlns:p14="http://schemas.microsoft.com/office/powerpoint/2010/main" val="427970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15</a:t>
            </a:fld>
            <a:endParaRPr lang="en-US"/>
          </a:p>
        </p:txBody>
      </p:sp>
    </p:spTree>
    <p:extLst>
      <p:ext uri="{BB962C8B-B14F-4D97-AF65-F5344CB8AC3E}">
        <p14:creationId xmlns:p14="http://schemas.microsoft.com/office/powerpoint/2010/main" val="128420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threats to well-being in old age are neurodegenerative disorders and psychological distress. </a:t>
            </a:r>
          </a:p>
          <a:p>
            <a:endParaRPr lang="en-US" dirty="0"/>
          </a:p>
          <a:p>
            <a:r>
              <a:rPr lang="en-US" dirty="0"/>
              <a:t>It is important to look for ways to prevent/delay age-associated decline in brain function in the general older population. </a:t>
            </a:r>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a:p>
        </p:txBody>
      </p:sp>
    </p:spTree>
    <p:extLst>
      <p:ext uri="{BB962C8B-B14F-4D97-AF65-F5344CB8AC3E}">
        <p14:creationId xmlns:p14="http://schemas.microsoft.com/office/powerpoint/2010/main" val="291639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Participants were recruited from communities in Seoul and </a:t>
            </a:r>
            <a:r>
              <a:rPr lang="en-US" dirty="0" err="1"/>
              <a:t>Seongnam</a:t>
            </a:r>
            <a:r>
              <a:rPr lang="en-US" dirty="0"/>
              <a:t> in the Republic of Korea. Over age 65 </a:t>
            </a:r>
          </a:p>
          <a:p>
            <a:r>
              <a:rPr lang="en-US" dirty="0"/>
              <a:t>Invitation to Onsite screening </a:t>
            </a:r>
          </a:p>
          <a:p>
            <a:r>
              <a:rPr lang="en-US" dirty="0"/>
              <a:t>Assessed physical and cognitive function status</a:t>
            </a:r>
          </a:p>
          <a:p>
            <a:r>
              <a:rPr lang="en-US" dirty="0"/>
              <a:t>Used ADL, instrumental ADL &amp; Mini-Mental State Examination by experienced research staff. </a:t>
            </a:r>
          </a:p>
          <a:p>
            <a:endParaRPr lang="en-US" dirty="0"/>
          </a:p>
          <a:p>
            <a:r>
              <a:rPr lang="en-US" dirty="0"/>
              <a:t>Study Design: Research showed probiotics affect intestinal microbial dynamics and homeostasis and influence the physiology of the intestine and distal organs including the brain! HOWEVER –most of the evidence comes from animal experiments. Thus, it is important to assess whether such findings can be translated into humans. </a:t>
            </a: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a:p>
        </p:txBody>
      </p:sp>
    </p:spTree>
    <p:extLst>
      <p:ext uri="{BB962C8B-B14F-4D97-AF65-F5344CB8AC3E}">
        <p14:creationId xmlns:p14="http://schemas.microsoft.com/office/powerpoint/2010/main" val="268238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58952">
              <a:spcAft>
                <a:spcPts val="600"/>
              </a:spcAft>
            </a:pPr>
            <a:r>
              <a:rPr lang="en-US" sz="1200" kern="1200" dirty="0">
                <a:solidFill>
                  <a:schemeClr val="tx1"/>
                </a:solidFill>
                <a:latin typeface="+mn-lt"/>
                <a:ea typeface="+mn-ea"/>
                <a:cs typeface="+mn-cs"/>
              </a:rPr>
              <a:t>Independent Variable – probiotic supplement </a:t>
            </a:r>
          </a:p>
          <a:p>
            <a:pPr defTabSz="758952">
              <a:spcAft>
                <a:spcPts val="600"/>
              </a:spcAft>
            </a:pPr>
            <a:r>
              <a:rPr lang="en-US" sz="1200" kern="1200" dirty="0">
                <a:solidFill>
                  <a:schemeClr val="tx1"/>
                </a:solidFill>
                <a:latin typeface="+mn-lt"/>
                <a:ea typeface="+mn-ea"/>
                <a:cs typeface="+mn-cs"/>
              </a:rPr>
              <a:t>Dependent Variable –Cognitive Function, Mood &amp; changes in the Gut Microbiota </a:t>
            </a:r>
            <a:endParaRPr lang="en-US" sz="1400" dirty="0"/>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5</a:t>
            </a:fld>
            <a:endParaRPr lang="en-US"/>
          </a:p>
        </p:txBody>
      </p:sp>
    </p:spTree>
    <p:extLst>
      <p:ext uri="{BB962C8B-B14F-4D97-AF65-F5344CB8AC3E}">
        <p14:creationId xmlns:p14="http://schemas.microsoft.com/office/powerpoint/2010/main" val="281998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Refrain from dietary supplements </a:t>
            </a:r>
          </a:p>
          <a:p>
            <a:r>
              <a:rPr lang="en-US" dirty="0"/>
              <a:t>Randomly assigned – placebo or probiotic group </a:t>
            </a:r>
          </a:p>
          <a:p>
            <a:r>
              <a:rPr lang="en-US" dirty="0"/>
              <a:t>Consumed product BID for 12 weeks </a:t>
            </a:r>
          </a:p>
          <a:p>
            <a:r>
              <a:rPr lang="en-US" dirty="0"/>
              <a:t>Visit clinic q 4 weeks – for compliance, blood and fecal samples &amp; neurological test at baseline, </a:t>
            </a:r>
            <a:r>
              <a:rPr lang="en-US" dirty="0" err="1"/>
              <a:t>wk</a:t>
            </a:r>
            <a:r>
              <a:rPr lang="en-US" dirty="0"/>
              <a:t> 4 &amp; </a:t>
            </a:r>
            <a:r>
              <a:rPr lang="en-US" dirty="0" err="1"/>
              <a:t>wk</a:t>
            </a:r>
            <a:r>
              <a:rPr lang="en-US" dirty="0"/>
              <a:t> 12 </a:t>
            </a:r>
          </a:p>
          <a:p>
            <a:r>
              <a:rPr lang="en-US" dirty="0"/>
              <a:t>Cannot change usual dietary habits and health-related behaviors </a:t>
            </a:r>
          </a:p>
          <a:p>
            <a:r>
              <a:rPr lang="en-US" dirty="0"/>
              <a:t>Record treatment intake &amp; </a:t>
            </a:r>
            <a:r>
              <a:rPr lang="en-US" dirty="0" err="1"/>
              <a:t>unsual</a:t>
            </a:r>
            <a:r>
              <a:rPr lang="en-US" dirty="0"/>
              <a:t> events (medication use) or adverse events </a:t>
            </a:r>
          </a:p>
        </p:txBody>
      </p:sp>
      <p:sp>
        <p:nvSpPr>
          <p:cNvPr id="4" name="Slide Number Placeholder 3"/>
          <p:cNvSpPr>
            <a:spLocks noGrp="1"/>
          </p:cNvSpPr>
          <p:nvPr>
            <p:ph type="sldNum" sz="quarter" idx="5"/>
          </p:nvPr>
        </p:nvSpPr>
        <p:spPr/>
        <p:txBody>
          <a:bodyPr/>
          <a:lstStyle/>
          <a:p>
            <a:fld id="{5A9B2C62-FE30-453D-946B-754E9E42C845}" type="slidenum">
              <a:rPr lang="en-US" smtClean="0"/>
              <a:t>6</a:t>
            </a:fld>
            <a:endParaRPr lang="en-US"/>
          </a:p>
        </p:txBody>
      </p:sp>
    </p:spTree>
    <p:extLst>
      <p:ext uri="{BB962C8B-B14F-4D97-AF65-F5344CB8AC3E}">
        <p14:creationId xmlns:p14="http://schemas.microsoft.com/office/powerpoint/2010/main" val="123494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participants completed the study – no adverse events </a:t>
            </a:r>
          </a:p>
          <a:p>
            <a:r>
              <a:rPr lang="en-US" dirty="0"/>
              <a:t>Randomization was successful – no sig differences in those that completed the trial </a:t>
            </a:r>
          </a:p>
          <a:p>
            <a:r>
              <a:rPr lang="en-US" dirty="0"/>
              <a:t>Average age 71-71, ratio of male to female, socioeconomically differences &amp; BMI not significantly different along with cognitive function and depression scores not significantly different at baseline </a:t>
            </a:r>
          </a:p>
          <a:p>
            <a:endParaRPr lang="en-US" dirty="0"/>
          </a:p>
          <a:p>
            <a:r>
              <a:rPr lang="en-US" dirty="0"/>
              <a:t>Significant changes in the probiotic group. (listed) </a:t>
            </a:r>
          </a:p>
        </p:txBody>
      </p:sp>
      <p:sp>
        <p:nvSpPr>
          <p:cNvPr id="4" name="Slide Number Placeholder 3"/>
          <p:cNvSpPr>
            <a:spLocks noGrp="1"/>
          </p:cNvSpPr>
          <p:nvPr>
            <p:ph type="sldNum" sz="quarter" idx="5"/>
          </p:nvPr>
        </p:nvSpPr>
        <p:spPr/>
        <p:txBody>
          <a:bodyPr/>
          <a:lstStyle/>
          <a:p>
            <a:fld id="{5A9B2C62-FE30-453D-946B-754E9E42C845}" type="slidenum">
              <a:rPr lang="en-US" smtClean="0"/>
              <a:t>7</a:t>
            </a:fld>
            <a:endParaRPr lang="en-US"/>
          </a:p>
        </p:txBody>
      </p:sp>
    </p:spTree>
    <p:extLst>
      <p:ext uri="{BB962C8B-B14F-4D97-AF65-F5344CB8AC3E}">
        <p14:creationId xmlns:p14="http://schemas.microsoft.com/office/powerpoint/2010/main" val="124753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were found based on sequencing using 16s r-RNA sequencing technology from stool samples collected at baseline, 4</a:t>
            </a:r>
            <a:r>
              <a:rPr lang="en-US" baseline="30000" dirty="0"/>
              <a:t>th</a:t>
            </a:r>
            <a:r>
              <a:rPr lang="en-US" dirty="0"/>
              <a:t> week, 8</a:t>
            </a:r>
            <a:r>
              <a:rPr lang="en-US" baseline="30000" dirty="0"/>
              <a:t>th</a:t>
            </a:r>
            <a:r>
              <a:rPr lang="en-US" dirty="0"/>
              <a:t> week and 12</a:t>
            </a:r>
            <a:r>
              <a:rPr lang="en-US" baseline="30000" dirty="0"/>
              <a:t>th</a:t>
            </a:r>
            <a:r>
              <a:rPr lang="en-US" dirty="0"/>
              <a:t> week </a:t>
            </a:r>
          </a:p>
          <a:p>
            <a:endParaRPr lang="en-US" dirty="0"/>
          </a:p>
          <a:p>
            <a:r>
              <a:rPr lang="en-US" dirty="0"/>
              <a:t>No sig changes at phylum level. </a:t>
            </a:r>
          </a:p>
          <a:p>
            <a:r>
              <a:rPr lang="en-US" dirty="0"/>
              <a:t>Sig changes at the Genus level in gut microbial composition in probiotic group  and no changes in the control group </a:t>
            </a:r>
          </a:p>
          <a:p>
            <a:r>
              <a:rPr lang="en-US" dirty="0"/>
              <a:t>* Gradual change with most significant change seen at week 12. </a:t>
            </a:r>
          </a:p>
          <a:p>
            <a:endParaRPr lang="en-US" dirty="0"/>
          </a:p>
          <a:p>
            <a:r>
              <a:rPr lang="en-US" dirty="0"/>
              <a:t>Abundance of inflammation-causing gut bacteria was significantly decreased (p&lt; .05) </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8</a:t>
            </a:fld>
            <a:endParaRPr lang="en-US"/>
          </a:p>
        </p:txBody>
      </p:sp>
    </p:spTree>
    <p:extLst>
      <p:ext uri="{BB962C8B-B14F-4D97-AF65-F5344CB8AC3E}">
        <p14:creationId xmlns:p14="http://schemas.microsoft.com/office/powerpoint/2010/main" val="269108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mental flexibility &amp; stress: </a:t>
            </a:r>
          </a:p>
          <a:p>
            <a:r>
              <a:rPr lang="en-US" dirty="0"/>
              <a:t>Cognitive test at baseline, week 4 &amp; week 12. No sig difference between the two groups at week 4. Changes at week 12 from baseline were significantly different between the two groups. Mental flexibility </a:t>
            </a:r>
          </a:p>
          <a:p>
            <a:endParaRPr lang="en-US" dirty="0"/>
          </a:p>
          <a:p>
            <a:r>
              <a:rPr lang="en-US" dirty="0"/>
              <a:t>QOL scores – no change </a:t>
            </a:r>
          </a:p>
          <a:p>
            <a:r>
              <a:rPr lang="en-US" dirty="0"/>
              <a:t>Stress scores – increased in placebo (1.38 +/- 0.86) &amp; dramatically decreased in the probiotic group (-2.85 +/- 1.16; p&lt; .05)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Greater mental flexibility test and stress scores in probiotic group (p&lt;.05)</a:t>
            </a:r>
          </a:p>
          <a:p>
            <a:endParaRPr lang="en-US" dirty="0"/>
          </a:p>
          <a:p>
            <a:r>
              <a:rPr lang="en-US" dirty="0"/>
              <a:t>This prompted researchers to determine BDNF in blood. </a:t>
            </a:r>
          </a:p>
          <a:p>
            <a:r>
              <a:rPr lang="en-US" dirty="0"/>
              <a:t>BDNF is a neurotrophic factor known to be crucial for learning, memory function, and stress. It is vital for synaptic formation, plasticity and neuroimmune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Probiotics significantly increased BDNF levels (p &lt;.05; 3.68 +/- 2.69) </a:t>
            </a:r>
          </a:p>
          <a:p>
            <a:r>
              <a:rPr lang="en-US" dirty="0"/>
              <a:t>Eubacterium and </a:t>
            </a:r>
            <a:r>
              <a:rPr lang="en-US" dirty="0" err="1"/>
              <a:t>Clostridiales</a:t>
            </a:r>
            <a:r>
              <a:rPr lang="en-US" dirty="0"/>
              <a:t> shifted significantly in the probiotic group – showed a significant negative correlation with serum BDNF level ONLY in the probiotic group </a:t>
            </a:r>
          </a:p>
          <a:p>
            <a:r>
              <a:rPr lang="en-US" dirty="0"/>
              <a:t>Rs=-0.37, Rs= -0.39 &amp; p&lt; .05) </a:t>
            </a:r>
          </a:p>
          <a:p>
            <a:r>
              <a:rPr lang="en-US" dirty="0"/>
              <a:t>This suggests that a probiotic supplementation supports reduction in the relative abundance of Eubacterium &amp; </a:t>
            </a:r>
            <a:r>
              <a:rPr lang="en-US" dirty="0" err="1"/>
              <a:t>Clostridiales</a:t>
            </a:r>
            <a:r>
              <a:rPr lang="en-US" dirty="0"/>
              <a:t> thus increasing BDNP levels – suggesting improved brain functions. </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9</a:t>
            </a:fld>
            <a:endParaRPr lang="en-US"/>
          </a:p>
        </p:txBody>
      </p:sp>
    </p:spTree>
    <p:extLst>
      <p:ext uri="{BB962C8B-B14F-4D97-AF65-F5344CB8AC3E}">
        <p14:creationId xmlns:p14="http://schemas.microsoft.com/office/powerpoint/2010/main" val="77478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changes in the probiotic group. </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10</a:t>
            </a:fld>
            <a:endParaRPr lang="en-US"/>
          </a:p>
        </p:txBody>
      </p:sp>
    </p:spTree>
    <p:extLst>
      <p:ext uri="{BB962C8B-B14F-4D97-AF65-F5344CB8AC3E}">
        <p14:creationId xmlns:p14="http://schemas.microsoft.com/office/powerpoint/2010/main" val="200588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10/23/2023</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10/23/2023</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10/23/2023</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10/23/2023</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10/23/2023</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10/23/2023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10/23/2023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10/23/2023</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10/23/2023</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10/23/2023</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10/23/2023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pixabay.com/en/mental-health-brain-thinking-231343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wildapothecary.com/courses/herbal-medicine-foundation-onli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pexels.com/photo/complexity-design-home-interesting-11018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publicdomainpictures.net/en/view-image.php?image=7869&amp;picture=books-in-church"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p:txBody>
          <a:bodyPr>
            <a:noAutofit/>
          </a:bodyPr>
          <a:lstStyle/>
          <a:p>
            <a:pPr algn="ctr"/>
            <a:r>
              <a:rPr lang="en-US" sz="3200" dirty="0"/>
              <a:t>Probiotic Supplementation Improves Cognitive Function and Mood with Changes in Gut Microbiota in Community-Dwelling Older Adults </a:t>
            </a:r>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04931" y="5078185"/>
            <a:ext cx="6116482" cy="1217683"/>
          </a:xfrm>
        </p:spPr>
        <p:txBody>
          <a:bodyPr/>
          <a:lstStyle/>
          <a:p>
            <a:r>
              <a:rPr lang="en-US" sz="1800" dirty="0"/>
              <a:t>Journal Club Article --- Emily Rose, dietetic intern </a:t>
            </a:r>
          </a:p>
          <a:p>
            <a:r>
              <a:rPr lang="en-US" sz="1800" dirty="0"/>
              <a:t>Keith &amp; Associates Distance Dietetic Internship </a:t>
            </a:r>
          </a:p>
          <a:p>
            <a:endParaRPr lang="en-US" dirty="0"/>
          </a:p>
          <a:p>
            <a:endParaRPr lang="en-US" dirty="0"/>
          </a:p>
        </p:txBody>
      </p:sp>
      <p:pic>
        <p:nvPicPr>
          <p:cNvPr id="10" name="Picture Placeholder 9" descr="beauty products on a table with accent leaves">
            <a:extLst>
              <a:ext uri="{FF2B5EF4-FFF2-40B4-BE49-F238E27FC236}">
                <a16:creationId xmlns:a16="http://schemas.microsoft.com/office/drawing/2014/main" id="{989DB536-6819-4D2C-B0DB-D6649F94F6C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982639" y="1012536"/>
            <a:ext cx="4613300" cy="3163224"/>
          </a:xfrm>
        </p:spPr>
        <p:txBody>
          <a:bodyPr vert="horz" lIns="91440" tIns="45720" rIns="91440" bIns="45720" rtlCol="0" anchor="t">
            <a:normAutofit/>
          </a:bodyPr>
          <a:lstStyle/>
          <a:p>
            <a:pPr>
              <a:lnSpc>
                <a:spcPct val="90000"/>
              </a:lnSpc>
              <a:spcBef>
                <a:spcPct val="0"/>
              </a:spcBef>
            </a:pPr>
            <a:r>
              <a:rPr lang="en-US" sz="4800" dirty="0">
                <a:solidFill>
                  <a:schemeClr val="tx1"/>
                </a:solidFill>
              </a:rPr>
              <a:t>Conclusion  </a:t>
            </a:r>
          </a:p>
        </p:txBody>
      </p:sp>
      <p:sp>
        <p:nvSpPr>
          <p:cNvPr id="35" name="Rectangle 3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D25A50B-BB2E-4F06-82AE-76A92D7CC3B8}"/>
              </a:ext>
            </a:extLst>
          </p:cNvPr>
          <p:cNvSpPr txBox="1"/>
          <p:nvPr/>
        </p:nvSpPr>
        <p:spPr>
          <a:xfrm>
            <a:off x="6096000" y="4076935"/>
            <a:ext cx="5149850" cy="505459"/>
          </a:xfrm>
          <a:prstGeom prst="rect">
            <a:avLst/>
          </a:prstGeom>
        </p:spPr>
        <p:txBody>
          <a:bodyPr vert="horz" lIns="91440" tIns="45720" rIns="91440" bIns="45720" rtlCol="0" anchor="t">
            <a:normAutofit fontScale="97500"/>
          </a:bodyPr>
          <a:lstStyle>
            <a:lvl1pPr lvl="0">
              <a:lnSpc>
                <a:spcPct val="150000"/>
              </a:lnSpc>
              <a:spcBef>
                <a:spcPts val="0"/>
              </a:spcBef>
              <a:buNone/>
              <a:defRPr lang="en-US" sz="2000">
                <a:solidFill>
                  <a:schemeClr val="accent2">
                    <a:lumMod val="50000"/>
                  </a:schemeClr>
                </a:solidFill>
              </a:defRPr>
            </a:lvl1pPr>
          </a:lstStyle>
          <a:p>
            <a:pPr algn="r"/>
            <a:endParaRPr lang="en-US" dirty="0"/>
          </a:p>
        </p:txBody>
      </p:sp>
      <p:sp>
        <p:nvSpPr>
          <p:cNvPr id="4" name="TextBox 3">
            <a:extLst>
              <a:ext uri="{FF2B5EF4-FFF2-40B4-BE49-F238E27FC236}">
                <a16:creationId xmlns:a16="http://schemas.microsoft.com/office/drawing/2014/main" id="{F4703A49-09BF-15D0-1274-58DAB75BF1B6}"/>
              </a:ext>
            </a:extLst>
          </p:cNvPr>
          <p:cNvSpPr txBox="1"/>
          <p:nvPr/>
        </p:nvSpPr>
        <p:spPr>
          <a:xfrm>
            <a:off x="629587" y="2293495"/>
            <a:ext cx="4966352" cy="2062103"/>
          </a:xfrm>
          <a:prstGeom prst="rect">
            <a:avLst/>
          </a:prstGeom>
          <a:noFill/>
        </p:spPr>
        <p:txBody>
          <a:bodyPr wrap="square" rtlCol="0">
            <a:spAutoFit/>
          </a:bodyPr>
          <a:lstStyle/>
          <a:p>
            <a:r>
              <a:rPr lang="en-US" sz="3200" dirty="0"/>
              <a:t>Probiotics promote mental flexibility and alleviate stress in healthy older adults. </a:t>
            </a:r>
          </a:p>
        </p:txBody>
      </p:sp>
      <p:pic>
        <p:nvPicPr>
          <p:cNvPr id="18" name="Picture 17" descr="A silhouette of a tree&#10;&#10;Description automatically generated">
            <a:extLst>
              <a:ext uri="{FF2B5EF4-FFF2-40B4-BE49-F238E27FC236}">
                <a16:creationId xmlns:a16="http://schemas.microsoft.com/office/drawing/2014/main" id="{1CBCB3A6-F982-9BA3-A114-B4F8090BCF9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65543" y="771522"/>
            <a:ext cx="5596869" cy="4879770"/>
          </a:xfrm>
          <a:prstGeom prst="rect">
            <a:avLst/>
          </a:prstGeom>
        </p:spPr>
      </p:pic>
    </p:spTree>
    <p:extLst>
      <p:ext uri="{BB962C8B-B14F-4D97-AF65-F5344CB8AC3E}">
        <p14:creationId xmlns:p14="http://schemas.microsoft.com/office/powerpoint/2010/main" val="1329960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594C1777-B62D-468E-BE34-64A07CED098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ea typeface="+mj-ea"/>
                <a:cs typeface="+mj-cs"/>
              </a:rPr>
              <a:t>Group Questions </a:t>
            </a:r>
          </a:p>
        </p:txBody>
      </p:sp>
    </p:spTree>
    <p:extLst>
      <p:ext uri="{BB962C8B-B14F-4D97-AF65-F5344CB8AC3E}">
        <p14:creationId xmlns:p14="http://schemas.microsoft.com/office/powerpoint/2010/main" val="67513716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lant in a pot next to a fork and a book&#10;&#10;Description automatically generated">
            <a:extLst>
              <a:ext uri="{FF2B5EF4-FFF2-40B4-BE49-F238E27FC236}">
                <a16:creationId xmlns:a16="http://schemas.microsoft.com/office/drawing/2014/main" id="{BD6F28DF-BCA5-69C8-9478-1480C10612B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091" r="23298"/>
          <a:stretch/>
        </p:blipFill>
        <p:spPr>
          <a:xfrm>
            <a:off x="3523488" y="10"/>
            <a:ext cx="8668512" cy="6857990"/>
          </a:xfrm>
          <a:prstGeom prst="rect">
            <a:avLst/>
          </a:prstGeom>
          <a:noFill/>
        </p:spPr>
      </p:pic>
      <p:sp>
        <p:nvSpPr>
          <p:cNvPr id="52" name="Rectangle 5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nSpc>
                <a:spcPct val="90000"/>
              </a:lnSpc>
              <a:spcBef>
                <a:spcPct val="0"/>
              </a:spcBef>
            </a:pPr>
            <a:r>
              <a:rPr lang="en-US" sz="4400">
                <a:solidFill>
                  <a:schemeClr val="tx1"/>
                </a:solidFill>
              </a:rPr>
              <a:t>What did you find the most interesting aspect of this paper?</a:t>
            </a:r>
          </a:p>
        </p:txBody>
      </p:sp>
      <p:sp>
        <p:nvSpPr>
          <p:cNvPr id="54" name="Rectangle 5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59D804E-1F71-C0A9-0691-CAA3AC125C3D}"/>
              </a:ext>
            </a:extLst>
          </p:cNvPr>
          <p:cNvSpPr txBox="1"/>
          <p:nvPr/>
        </p:nvSpPr>
        <p:spPr>
          <a:xfrm>
            <a:off x="9254979" y="6657945"/>
            <a:ext cx="293702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ildapothecary.com/courses/herbal-medicine-foundation-onlin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563119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rope&#10;&#10;Description automatically generated">
            <a:extLst>
              <a:ext uri="{FF2B5EF4-FFF2-40B4-BE49-F238E27FC236}">
                <a16:creationId xmlns:a16="http://schemas.microsoft.com/office/drawing/2014/main" id="{4E084542-5823-932E-2356-902FDFA0E7D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061" r="22931" b="1"/>
          <a:stretch/>
        </p:blipFill>
        <p:spPr>
          <a:xfrm>
            <a:off x="4038599" y="10"/>
            <a:ext cx="8160026" cy="6875809"/>
          </a:xfrm>
          <a:prstGeom prst="rect">
            <a:avLst/>
          </a:prstGeom>
          <a:noFill/>
        </p:spPr>
      </p:pic>
      <p:sp>
        <p:nvSpPr>
          <p:cNvPr id="52" name="Freeform: Shape 51">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lnSpc>
                <a:spcPct val="90000"/>
              </a:lnSpc>
              <a:spcBef>
                <a:spcPct val="0"/>
              </a:spcBef>
            </a:pPr>
            <a:r>
              <a:rPr lang="en-US" sz="3400">
                <a:solidFill>
                  <a:srgbClr val="FFFFFF"/>
                </a:solidFill>
              </a:rPr>
              <a:t>What did you find was the most important result of this paper? </a:t>
            </a:r>
          </a:p>
        </p:txBody>
      </p:sp>
      <p:sp>
        <p:nvSpPr>
          <p:cNvPr id="31" name="Slide Number Placeholder 30">
            <a:extLst>
              <a:ext uri="{FF2B5EF4-FFF2-40B4-BE49-F238E27FC236}">
                <a16:creationId xmlns:a16="http://schemas.microsoft.com/office/drawing/2014/main" id="{AD175D2A-0058-45E0-AAF6-7260876F007C}"/>
              </a:ext>
            </a:extLst>
          </p:cNvPr>
          <p:cNvSpPr>
            <a:spLocks noGrp="1"/>
          </p:cNvSpPr>
          <p:nvPr>
            <p:ph type="sldNum" sz="quarter" idx="4"/>
          </p:nvPr>
        </p:nvSpPr>
        <p:spPr>
          <a:xfrm>
            <a:off x="11704319" y="6455664"/>
            <a:ext cx="448056" cy="365125"/>
          </a:xfrm>
        </p:spPr>
        <p:txBody>
          <a:bodyPr vert="horz" lIns="91440" tIns="45720" rIns="91440" bIns="45720" rtlCol="0" anchor="ctr">
            <a:normAutofit/>
          </a:bodyPr>
          <a:lstStyle/>
          <a:p>
            <a:pPr>
              <a:spcAft>
                <a:spcPts val="600"/>
              </a:spcAft>
              <a:defRPr/>
            </a:pPr>
            <a:fld id="{294A09A9-5501-47C1-A89A-A340965A2BE2}" type="slidenum">
              <a:rPr lang="en-US" sz="1100">
                <a:solidFill>
                  <a:srgbClr val="FFFFFF"/>
                </a:solidFill>
                <a:latin typeface="Calibri" panose="020F0502020204030204"/>
                <a:cs typeface="+mn-cs"/>
              </a:rPr>
              <a:pPr>
                <a:spcAft>
                  <a:spcPts val="600"/>
                </a:spcAft>
                <a:defRPr/>
              </a:pPr>
              <a:t>13</a:t>
            </a:fld>
            <a:endParaRPr lang="en-US" sz="1100">
              <a:solidFill>
                <a:srgbClr val="FFFFFF"/>
              </a:solidFill>
              <a:latin typeface="Calibri" panose="020F0502020204030204"/>
              <a:cs typeface="+mn-cs"/>
            </a:endParaRPr>
          </a:p>
        </p:txBody>
      </p:sp>
    </p:spTree>
    <p:extLst>
      <p:ext uri="{BB962C8B-B14F-4D97-AF65-F5344CB8AC3E}">
        <p14:creationId xmlns:p14="http://schemas.microsoft.com/office/powerpoint/2010/main" val="1223196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F186E833-2C65-F699-998C-4EC7AF517246}"/>
              </a:ext>
            </a:extLst>
          </p:cNvPr>
          <p:cNvPicPr>
            <a:picLocks noChangeAspect="1"/>
          </p:cNvPicPr>
          <p:nvPr/>
        </p:nvPicPr>
        <p:blipFill rotWithShape="1">
          <a:blip r:embed="rId3"/>
          <a:srcRect t="7489" r="23298" b="1603"/>
          <a:stretch/>
        </p:blipFill>
        <p:spPr>
          <a:xfrm>
            <a:off x="3523488" y="10"/>
            <a:ext cx="8668512" cy="6857990"/>
          </a:xfrm>
          <a:prstGeom prst="rect">
            <a:avLst/>
          </a:prstGeom>
          <a:noFill/>
        </p:spPr>
      </p:pic>
      <p:sp>
        <p:nvSpPr>
          <p:cNvPr id="49" name="Rectangle 4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477980" y="771988"/>
            <a:ext cx="4783567" cy="5254058"/>
          </a:xfrm>
        </p:spPr>
        <p:txBody>
          <a:bodyPr vert="horz" lIns="91440" tIns="45720" rIns="91440" bIns="45720" rtlCol="0" anchor="b">
            <a:noAutofit/>
          </a:bodyPr>
          <a:lstStyle/>
          <a:p>
            <a:pPr algn="l"/>
            <a:r>
              <a:rPr lang="en-US" sz="4800" dirty="0">
                <a:solidFill>
                  <a:schemeClr val="bg1"/>
                </a:solidFill>
                <a:ea typeface="+mj-ea"/>
                <a:cs typeface="+mj-cs"/>
              </a:rPr>
              <a:t>How could this study be used in dietetics practice to improve patient care? </a:t>
            </a: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Slide Number Placeholder 30">
            <a:extLst>
              <a:ext uri="{FF2B5EF4-FFF2-40B4-BE49-F238E27FC236}">
                <a16:creationId xmlns:a16="http://schemas.microsoft.com/office/drawing/2014/main" id="{AD175D2A-0058-45E0-AAF6-7260876F007C}"/>
              </a:ext>
            </a:extLst>
          </p:cNvPr>
          <p:cNvSpPr>
            <a:spLocks noGrp="1"/>
          </p:cNvSpPr>
          <p:nvPr>
            <p:ph type="sldNum" sz="quarter" idx="4"/>
          </p:nvPr>
        </p:nvSpPr>
        <p:spPr>
          <a:xfrm>
            <a:off x="8970819"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a:solidFill>
                  <a:schemeClr val="bg1"/>
                </a:solidFill>
                <a:latin typeface="Calibri" panose="020F0502020204030204"/>
                <a:cs typeface="+mn-cs"/>
              </a:rPr>
              <a:pPr>
                <a:spcAft>
                  <a:spcPts val="600"/>
                </a:spcAft>
                <a:defRPr/>
              </a:pPr>
              <a:t>14</a:t>
            </a:fld>
            <a:endParaRPr lang="en-US" sz="1200">
              <a:solidFill>
                <a:schemeClr val="bg1"/>
              </a:solidFill>
              <a:latin typeface="Calibri" panose="020F0502020204030204"/>
              <a:cs typeface="+mn-cs"/>
            </a:endParaRPr>
          </a:p>
        </p:txBody>
      </p:sp>
    </p:spTree>
    <p:extLst>
      <p:ext uri="{BB962C8B-B14F-4D97-AF65-F5344CB8AC3E}">
        <p14:creationId xmlns:p14="http://schemas.microsoft.com/office/powerpoint/2010/main" val="2315825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A stack of books on a shelf&#10;&#10;Description automatically generated">
            <a:extLst>
              <a:ext uri="{FF2B5EF4-FFF2-40B4-BE49-F238E27FC236}">
                <a16:creationId xmlns:a16="http://schemas.microsoft.com/office/drawing/2014/main" id="{FE4B257C-EC2C-EC9D-30E3-2F9E7C759717}"/>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t="9091" r="23289"/>
          <a:stretch/>
        </p:blipFill>
        <p:spPr>
          <a:xfrm>
            <a:off x="3522468" y="10"/>
            <a:ext cx="8669532" cy="6857990"/>
          </a:xfrm>
          <a:prstGeom prst="rect">
            <a:avLst/>
          </a:prstGeom>
        </p:spPr>
      </p:pic>
      <p:sp>
        <p:nvSpPr>
          <p:cNvPr id="42" name="Rectangle 4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bg1"/>
                </a:solidFill>
                <a:latin typeface="+mj-lt"/>
                <a:ea typeface="+mj-ea"/>
                <a:cs typeface="+mj-cs"/>
              </a:rPr>
              <a:t>Reference </a:t>
            </a:r>
          </a:p>
        </p:txBody>
      </p:sp>
      <p:sp>
        <p:nvSpPr>
          <p:cNvPr id="44" name="Rectangle 4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371094" y="2718054"/>
            <a:ext cx="5849824" cy="3499566"/>
          </a:xfrm>
        </p:spPr>
        <p:txBody>
          <a:bodyPr vert="horz" lIns="91440" tIns="45720" rIns="91440" bIns="45720" rtlCol="0" anchor="t">
            <a:normAutofit/>
          </a:bodyPr>
          <a:lstStyle/>
          <a:p>
            <a:pPr indent="-457200">
              <a:lnSpc>
                <a:spcPct val="90000"/>
              </a:lnSpc>
            </a:pPr>
            <a:r>
              <a:rPr lang="en-US" dirty="0">
                <a:solidFill>
                  <a:schemeClr val="bg1"/>
                </a:solidFill>
              </a:rPr>
              <a:t>Kim CS, Cha L, Sim M, Jung S, Chun WY, Baik HW, Shin DM. Probiotic Supplementation Improves Cognitive Function and Mood with Changes in Gut Microbiota in Community-Dwelling Older Adults: A Randomized, Double-Blind, Placebo-Controlled, Multicenter Trial. J Gerontol A Biol Sci Med Sci. 2021 Jan 1;76(1):32-40. doi: 10.1093/gerona/glaa090. PMID: 32300799; PMCID: PMC7861012.</a:t>
            </a:r>
          </a:p>
          <a:p>
            <a:pPr indent="-457200">
              <a:lnSpc>
                <a:spcPct val="90000"/>
              </a:lnSpc>
            </a:pPr>
            <a:r>
              <a:rPr lang="en-US" dirty="0">
                <a:solidFill>
                  <a:schemeClr val="bg1"/>
                </a:solidFill>
              </a:rPr>
              <a:t>Chen J, Chen X, Ho CL. Recent Development of Probiotic </a:t>
            </a:r>
            <a:r>
              <a:rPr lang="en-US" i="1" dirty="0">
                <a:solidFill>
                  <a:schemeClr val="bg1"/>
                </a:solidFill>
              </a:rPr>
              <a:t>Bifidobacteria</a:t>
            </a:r>
            <a:r>
              <a:rPr lang="en-US" dirty="0">
                <a:solidFill>
                  <a:schemeClr val="bg1"/>
                </a:solidFill>
              </a:rPr>
              <a:t> for Treating Human Diseases. Front Bioeng Biotechnol. 2021 Dec 22;9:770248. doi: 10.3389/fbioe.2021.770248. PMID: 35004640; PMCID: PMC8727868.</a:t>
            </a:r>
          </a:p>
          <a:p>
            <a:pPr indent="-457200">
              <a:lnSpc>
                <a:spcPct val="90000"/>
              </a:lnSpc>
            </a:pPr>
            <a:endParaRPr lang="en-US" dirty="0">
              <a:solidFill>
                <a:schemeClr val="bg1"/>
              </a:solidFill>
            </a:endParaRPr>
          </a:p>
          <a:p>
            <a:pPr marL="0" indent="-228600">
              <a:lnSpc>
                <a:spcPct val="90000"/>
              </a:lnSpc>
              <a:buFont typeface="Arial" panose="020B0604020202020204" pitchFamily="34" charset="0"/>
              <a:buChar char="•"/>
            </a:pPr>
            <a:endParaRPr lang="en-US" dirty="0">
              <a:solidFill>
                <a:schemeClr val="bg1"/>
              </a:solidFill>
            </a:endParaRPr>
          </a:p>
          <a:p>
            <a:pPr marL="0" indent="-228600">
              <a:lnSpc>
                <a:spcPct val="90000"/>
              </a:lnSpc>
              <a:buFont typeface="Arial" panose="020B0604020202020204" pitchFamily="34" charset="0"/>
              <a:buChar char="•"/>
            </a:pPr>
            <a:endParaRPr lang="en-US" dirty="0">
              <a:solidFill>
                <a:schemeClr val="bg1"/>
              </a:solidFill>
            </a:endParaRPr>
          </a:p>
        </p:txBody>
      </p:sp>
      <p:sp>
        <p:nvSpPr>
          <p:cNvPr id="24" name="Slide Number Placeholder 23">
            <a:extLst>
              <a:ext uri="{FF2B5EF4-FFF2-40B4-BE49-F238E27FC236}">
                <a16:creationId xmlns:a16="http://schemas.microsoft.com/office/drawing/2014/main" id="{EF02AD77-17EE-49EB-8387-86DED6AD894E}"/>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a:solidFill>
                  <a:schemeClr val="bg1"/>
                </a:solidFill>
                <a:latin typeface="Calibri" panose="020F0502020204030204"/>
                <a:cs typeface="+mn-cs"/>
              </a:rPr>
              <a:pPr>
                <a:spcAft>
                  <a:spcPts val="600"/>
                </a:spcAft>
                <a:defRPr/>
              </a:pPr>
              <a:t>15</a:t>
            </a:fld>
            <a:endParaRPr lang="en-US" sz="1200">
              <a:solidFill>
                <a:schemeClr val="bg1"/>
              </a:solidFill>
              <a:latin typeface="Calibri" panose="020F0502020204030204"/>
              <a:cs typeface="+mn-cs"/>
            </a:endParaRPr>
          </a:p>
        </p:txBody>
      </p:sp>
    </p:spTree>
    <p:extLst>
      <p:ext uri="{BB962C8B-B14F-4D97-AF65-F5344CB8AC3E}">
        <p14:creationId xmlns:p14="http://schemas.microsoft.com/office/powerpoint/2010/main" val="42377789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lue and green background&#10;&#10;Description automatically generated">
            <a:extLst>
              <a:ext uri="{FF2B5EF4-FFF2-40B4-BE49-F238E27FC236}">
                <a16:creationId xmlns:a16="http://schemas.microsoft.com/office/drawing/2014/main" id="{0FBBE8D2-FBE3-6EBD-E5D6-7C7A73FEEBCF}"/>
              </a:ext>
            </a:extLst>
          </p:cNvPr>
          <p:cNvPicPr>
            <a:picLocks noChangeAspect="1"/>
          </p:cNvPicPr>
          <p:nvPr/>
        </p:nvPicPr>
        <p:blipFill rotWithShape="1">
          <a:blip r:embed="rId2"/>
          <a:srcRect r="9091" b="23391"/>
          <a:stretch/>
        </p:blipFill>
        <p:spPr>
          <a:xfrm>
            <a:off x="20" y="10"/>
            <a:ext cx="12191980" cy="6857990"/>
          </a:xfrm>
          <a:prstGeom prst="rect">
            <a:avLst/>
          </a:prstGeom>
          <a:gradFill flip="none" rotWithShape="1">
            <a:gsLst>
              <a:gs pos="0">
                <a:schemeClr val="accent2">
                  <a:lumMod val="75000"/>
                </a:schemeClr>
              </a:gs>
              <a:gs pos="35000">
                <a:schemeClr val="accent3">
                  <a:lumMod val="0"/>
                  <a:lumOff val="100000"/>
                </a:schemeClr>
              </a:gs>
              <a:gs pos="100000">
                <a:schemeClr val="accent3">
                  <a:lumMod val="100000"/>
                </a:schemeClr>
              </a:gs>
            </a:gsLst>
            <a:path path="circle">
              <a:fillToRect l="50000" t="-80000" r="50000" b="180000"/>
            </a:path>
            <a:tileRect/>
          </a:gradFill>
        </p:spPr>
      </p:pic>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a:r>
              <a:rPr lang="en-US">
                <a:solidFill>
                  <a:schemeClr val="tx1"/>
                </a:solidFill>
                <a:ea typeface="+mj-ea"/>
                <a:cs typeface="+mj-cs"/>
              </a:rPr>
              <a:t>Agenda</a:t>
            </a: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a:solidFill>
                  <a:schemeClr val="tx1">
                    <a:lumMod val="50000"/>
                    <a:lumOff val="50000"/>
                  </a:schemeClr>
                </a:solidFill>
                <a:latin typeface="Calibri" panose="020F0502020204030204"/>
                <a:cs typeface="+mn-cs"/>
              </a:rPr>
              <a:pPr>
                <a:spcAft>
                  <a:spcPts val="600"/>
                </a:spcAft>
                <a:defRPr/>
              </a:pPr>
              <a:t>2</a:t>
            </a:fld>
            <a:endParaRPr lang="en-US" sz="1200">
              <a:solidFill>
                <a:schemeClr val="tx1">
                  <a:lumMod val="50000"/>
                  <a:lumOff val="50000"/>
                </a:schemeClr>
              </a:solidFill>
              <a:latin typeface="Calibri" panose="020F0502020204030204"/>
              <a:cs typeface="+mn-cs"/>
            </a:endParaRPr>
          </a:p>
        </p:txBody>
      </p:sp>
      <p:graphicFrame>
        <p:nvGraphicFramePr>
          <p:cNvPr id="18" name="Text Placeholder 1">
            <a:extLst>
              <a:ext uri="{FF2B5EF4-FFF2-40B4-BE49-F238E27FC236}">
                <a16:creationId xmlns:a16="http://schemas.microsoft.com/office/drawing/2014/main" id="{C8B078C9-1CF8-B419-A07B-82F92141BC37}"/>
              </a:ext>
            </a:extLst>
          </p:cNvPr>
          <p:cNvGraphicFramePr/>
          <p:nvPr>
            <p:extLst>
              <p:ext uri="{D42A27DB-BD31-4B8C-83A1-F6EECF244321}">
                <p14:modId xmlns:p14="http://schemas.microsoft.com/office/powerpoint/2010/main" val="10614464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551680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group of old people sitting together&#10;&#10;Description automatically generated">
            <a:extLst>
              <a:ext uri="{FF2B5EF4-FFF2-40B4-BE49-F238E27FC236}">
                <a16:creationId xmlns:a16="http://schemas.microsoft.com/office/drawing/2014/main" id="{AB98EA60-83C3-006D-3FD7-CDEF3B3D9866}"/>
              </a:ext>
            </a:extLst>
          </p:cNvPr>
          <p:cNvPicPr>
            <a:picLocks noChangeAspect="1"/>
          </p:cNvPicPr>
          <p:nvPr/>
        </p:nvPicPr>
        <p:blipFill rotWithShape="1">
          <a:blip r:embed="rId3">
            <a:alphaModFix amt="40000"/>
          </a:blip>
          <a:srcRect b="15730"/>
          <a:stretch/>
        </p:blipFill>
        <p:spPr>
          <a:xfrm>
            <a:off x="20" y="10"/>
            <a:ext cx="12191980" cy="6857990"/>
          </a:xfrm>
          <a:prstGeom prst="rect">
            <a:avLst/>
          </a:prstGeom>
        </p:spPr>
      </p:pic>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dirty="0">
                <a:ln w="22225">
                  <a:solidFill>
                    <a:schemeClr val="tx1"/>
                  </a:solidFill>
                  <a:miter lim="800000"/>
                </a:ln>
                <a:solidFill>
                  <a:schemeClr val="tx1">
                    <a:lumMod val="95000"/>
                  </a:schemeClr>
                </a:solidFill>
                <a:latin typeface="+mj-lt"/>
                <a:ea typeface="+mj-ea"/>
                <a:cs typeface="+mj-cs"/>
              </a:rPr>
              <a:t>Introduction</a:t>
            </a:r>
          </a:p>
        </p:txBody>
      </p:sp>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a:xfrm>
            <a:off x="10744200" y="6356350"/>
            <a:ext cx="609600" cy="365125"/>
          </a:xfrm>
        </p:spPr>
        <p:txBody>
          <a:bodyPr vert="horz" lIns="91440" tIns="45720" rIns="91440" bIns="45720" rtlCol="0" anchor="ctr">
            <a:normAutofit/>
          </a:bodyPr>
          <a:lstStyle/>
          <a:p>
            <a:pPr>
              <a:spcAft>
                <a:spcPts val="600"/>
              </a:spcAft>
              <a:defRPr/>
            </a:pPr>
            <a:fld id="{294A09A9-5501-47C1-A89A-A340965A2BE2}" type="slidenum">
              <a:rPr lang="en-US" sz="1200">
                <a:solidFill>
                  <a:schemeClr val="tx1"/>
                </a:solidFill>
                <a:latin typeface="Calibri" panose="020F0502020204030204"/>
                <a:cs typeface="+mn-cs"/>
              </a:rPr>
              <a:pPr>
                <a:spcAft>
                  <a:spcPts val="600"/>
                </a:spcAft>
                <a:defRPr/>
              </a:pPr>
              <a:t>3</a:t>
            </a:fld>
            <a:endParaRPr lang="en-US" sz="1200">
              <a:solidFill>
                <a:schemeClr val="tx1"/>
              </a:solidFill>
              <a:latin typeface="Calibri" panose="020F0502020204030204"/>
              <a:cs typeface="+mn-cs"/>
            </a:endParaRPr>
          </a:p>
        </p:txBody>
      </p:sp>
    </p:spTree>
    <p:extLst>
      <p:ext uri="{BB962C8B-B14F-4D97-AF65-F5344CB8AC3E}">
        <p14:creationId xmlns:p14="http://schemas.microsoft.com/office/powerpoint/2010/main" val="237129367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2000250" y="3429000"/>
            <a:ext cx="7440244" cy="1670093"/>
          </a:xfrm>
        </p:spPr>
        <p:txBody>
          <a:bodyPr>
            <a:normAutofit fontScale="90000"/>
          </a:bodyPr>
          <a:lstStyle/>
          <a:p>
            <a:r>
              <a:rPr lang="en-US" sz="3600" dirty="0"/>
              <a:t>Research Question: Does probiotic consumption have beneficial effects on intestinal health and contribute to improved cognitive and mental impairment in older adults?</a:t>
            </a:r>
            <a:br>
              <a:rPr lang="en-US" sz="3600" dirty="0"/>
            </a:br>
            <a:br>
              <a:rPr lang="en-US" sz="3600" dirty="0"/>
            </a:br>
            <a:r>
              <a:rPr lang="en-US" sz="3600" dirty="0"/>
              <a:t>Population: Community-Dwelling Older Adults </a:t>
            </a:r>
            <a:br>
              <a:rPr lang="en-US" sz="3600" dirty="0"/>
            </a:br>
            <a:br>
              <a:rPr lang="en-US" sz="3600" dirty="0"/>
            </a:br>
            <a:r>
              <a:rPr lang="en-US" sz="3600" dirty="0"/>
              <a:t>Study Design: Randomized Control Trial – Double-Blind, Placebo-Controlled, Multicenter Trial </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912012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Placeholder 34" descr="Diagram of a diagram of a change&#10;&#10;Description automatically generated">
            <a:extLst>
              <a:ext uri="{FF2B5EF4-FFF2-40B4-BE49-F238E27FC236}">
                <a16:creationId xmlns:a16="http://schemas.microsoft.com/office/drawing/2014/main" id="{A7430668-08D4-251F-7CDC-5DEAEB875914}"/>
              </a:ext>
            </a:extLst>
          </p:cNvPr>
          <p:cNvPicPr>
            <a:picLocks noGrp="1" noChangeAspect="1"/>
          </p:cNvPicPr>
          <p:nvPr>
            <p:ph type="pic" sz="quarter" idx="10"/>
          </p:nvPr>
        </p:nvPicPr>
        <p:blipFill rotWithShape="1">
          <a:blip r:embed="rId3"/>
          <a:srcRect l="3689" r="8787" b="1"/>
          <a:stretch/>
        </p:blipFill>
        <p:spPr>
          <a:xfrm>
            <a:off x="4038599" y="10"/>
            <a:ext cx="8160026" cy="6875809"/>
          </a:xfrm>
          <a:prstGeom prst="rect">
            <a:avLst/>
          </a:prstGeom>
        </p:spPr>
      </p:pic>
      <p:sp>
        <p:nvSpPr>
          <p:cNvPr id="82" name="Freeform: Shape 81">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3400">
                <a:solidFill>
                  <a:srgbClr val="FFFFFF"/>
                </a:solidFill>
                <a:latin typeface="+mj-lt"/>
                <a:ea typeface="+mj-ea"/>
                <a:cs typeface="+mj-cs"/>
              </a:rPr>
              <a:t>Independent &amp; Dependent Variables </a:t>
            </a:r>
          </a:p>
        </p:txBody>
      </p:sp>
      <p:sp>
        <p:nvSpPr>
          <p:cNvPr id="9" name="Slide Number Placeholder 8">
            <a:extLst>
              <a:ext uri="{FF2B5EF4-FFF2-40B4-BE49-F238E27FC236}">
                <a16:creationId xmlns:a16="http://schemas.microsoft.com/office/drawing/2014/main" id="{9057E93D-BB39-4013-A843-780147924DB7}"/>
              </a:ext>
            </a:extLst>
          </p:cNvPr>
          <p:cNvSpPr>
            <a:spLocks noGrp="1"/>
          </p:cNvSpPr>
          <p:nvPr>
            <p:ph type="sldNum" sz="quarter" idx="4"/>
          </p:nvPr>
        </p:nvSpPr>
        <p:spPr>
          <a:xfrm>
            <a:off x="11704319" y="6455664"/>
            <a:ext cx="448056" cy="365125"/>
          </a:xfrm>
        </p:spPr>
        <p:txBody>
          <a:bodyPr vert="horz" lIns="91440" tIns="45720" rIns="91440" bIns="45720" rtlCol="0" anchor="ctr">
            <a:normAutofit/>
          </a:bodyPr>
          <a:lstStyle/>
          <a:p>
            <a:pPr>
              <a:spcAft>
                <a:spcPts val="600"/>
              </a:spcAft>
              <a:defRPr/>
            </a:pPr>
            <a:fld id="{294A09A9-5501-47C1-A89A-A340965A2BE2}" type="slidenum">
              <a:rPr lang="en-US" sz="1100">
                <a:solidFill>
                  <a:srgbClr val="FFFFFF"/>
                </a:solidFill>
                <a:latin typeface="Calibri" panose="020F0502020204030204"/>
                <a:cs typeface="+mn-cs"/>
              </a:rPr>
              <a:pPr>
                <a:spcAft>
                  <a:spcPts val="600"/>
                </a:spcAft>
                <a:defRPr/>
              </a:pPr>
              <a:t>5</a:t>
            </a:fld>
            <a:endParaRPr lang="en-US" sz="1100">
              <a:solidFill>
                <a:srgbClr val="FFFFFF"/>
              </a:solidFill>
              <a:latin typeface="Calibri" panose="020F0502020204030204"/>
              <a:cs typeface="+mn-cs"/>
            </a:endParaRPr>
          </a:p>
        </p:txBody>
      </p:sp>
    </p:spTree>
    <p:extLst>
      <p:ext uri="{BB962C8B-B14F-4D97-AF65-F5344CB8AC3E}">
        <p14:creationId xmlns:p14="http://schemas.microsoft.com/office/powerpoint/2010/main" val="1527386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6" descr="Complex maths formulae on a blackboard">
            <a:extLst>
              <a:ext uri="{FF2B5EF4-FFF2-40B4-BE49-F238E27FC236}">
                <a16:creationId xmlns:a16="http://schemas.microsoft.com/office/drawing/2014/main" id="{9E113A7F-F2CB-3A2F-F724-BABA3CC3879A}"/>
              </a:ext>
            </a:extLst>
          </p:cNvPr>
          <p:cNvPicPr>
            <a:picLocks noChangeAspect="1"/>
          </p:cNvPicPr>
          <p:nvPr/>
        </p:nvPicPr>
        <p:blipFill rotWithShape="1">
          <a:blip r:embed="rId3"/>
          <a:srcRect t="7697" r="16117" b="1394"/>
          <a:stretch/>
        </p:blipFill>
        <p:spPr>
          <a:xfrm>
            <a:off x="3523488" y="10"/>
            <a:ext cx="8668512" cy="6857990"/>
          </a:xfrm>
          <a:prstGeom prst="rect">
            <a:avLst/>
          </a:prstGeom>
        </p:spPr>
      </p:pic>
      <p:sp>
        <p:nvSpPr>
          <p:cNvPr id="71" name="Rectangle 7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l"/>
            <a:r>
              <a:rPr lang="en-US" sz="4800" dirty="0">
                <a:solidFill>
                  <a:schemeClr val="bg1"/>
                </a:solidFill>
                <a:ea typeface="+mj-ea"/>
                <a:cs typeface="+mj-cs"/>
              </a:rPr>
              <a:t>Methods</a:t>
            </a:r>
            <a:br>
              <a:rPr lang="en-US" sz="4800" dirty="0">
                <a:solidFill>
                  <a:schemeClr val="bg1"/>
                </a:solidFill>
                <a:ea typeface="+mj-ea"/>
                <a:cs typeface="+mj-cs"/>
              </a:rPr>
            </a:br>
            <a:endParaRPr lang="en-US" sz="4800" dirty="0">
              <a:solidFill>
                <a:schemeClr val="bg1"/>
              </a:solidFill>
              <a:ea typeface="+mj-ea"/>
              <a:cs typeface="+mj-cs"/>
            </a:endParaRP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lide Number Placeholder 14">
            <a:extLst>
              <a:ext uri="{FF2B5EF4-FFF2-40B4-BE49-F238E27FC236}">
                <a16:creationId xmlns:a16="http://schemas.microsoft.com/office/drawing/2014/main" id="{5515DA6F-E486-4C5A-B98C-B1ACDA64D455}"/>
              </a:ext>
            </a:extLst>
          </p:cNvPr>
          <p:cNvSpPr>
            <a:spLocks noGrp="1"/>
          </p:cNvSpPr>
          <p:nvPr>
            <p:ph type="sldNum" sz="quarter" idx="4"/>
          </p:nvPr>
        </p:nvSpPr>
        <p:spPr>
          <a:xfrm>
            <a:off x="8970819"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a:solidFill>
                  <a:schemeClr val="bg1"/>
                </a:solidFill>
                <a:latin typeface="Calibri" panose="020F0502020204030204"/>
                <a:cs typeface="+mn-cs"/>
              </a:rPr>
              <a:pPr>
                <a:spcAft>
                  <a:spcPts val="600"/>
                </a:spcAft>
                <a:defRPr/>
              </a:pPr>
              <a:t>6</a:t>
            </a:fld>
            <a:endParaRPr lang="en-US" sz="1200">
              <a:solidFill>
                <a:schemeClr val="bg1"/>
              </a:solidFill>
              <a:latin typeface="Calibri" panose="020F0502020204030204"/>
              <a:cs typeface="+mn-cs"/>
            </a:endParaRPr>
          </a:p>
        </p:txBody>
      </p:sp>
    </p:spTree>
    <p:extLst>
      <p:ext uri="{BB962C8B-B14F-4D97-AF65-F5344CB8AC3E}">
        <p14:creationId xmlns:p14="http://schemas.microsoft.com/office/powerpoint/2010/main" val="4212917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590786" y="345330"/>
            <a:ext cx="4613300" cy="3163224"/>
          </a:xfrm>
        </p:spPr>
        <p:txBody>
          <a:bodyPr vert="horz" lIns="91440" tIns="45720" rIns="91440" bIns="45720" rtlCol="0" anchor="t">
            <a:normAutofit/>
          </a:bodyPr>
          <a:lstStyle/>
          <a:p>
            <a:pPr>
              <a:lnSpc>
                <a:spcPct val="90000"/>
              </a:lnSpc>
              <a:spcBef>
                <a:spcPct val="0"/>
              </a:spcBef>
            </a:pPr>
            <a:r>
              <a:rPr lang="en-US" sz="4800" dirty="0">
                <a:solidFill>
                  <a:schemeClr val="tx1"/>
                </a:solidFill>
              </a:rPr>
              <a:t>Results </a:t>
            </a:r>
          </a:p>
        </p:txBody>
      </p:sp>
      <p:sp>
        <p:nvSpPr>
          <p:cNvPr id="35" name="Rectangle 3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Scientist looking looking at a futuristic display with data">
            <a:extLst>
              <a:ext uri="{FF2B5EF4-FFF2-40B4-BE49-F238E27FC236}">
                <a16:creationId xmlns:a16="http://schemas.microsoft.com/office/drawing/2014/main" id="{5975FF5F-E693-08B7-B97E-31293BC655A7}"/>
              </a:ext>
            </a:extLst>
          </p:cNvPr>
          <p:cNvPicPr>
            <a:picLocks noGrp="1" noChangeAspect="1"/>
          </p:cNvPicPr>
          <p:nvPr>
            <p:ph type="pic" sz="quarter" idx="10"/>
          </p:nvPr>
        </p:nvPicPr>
        <p:blipFill rotWithShape="1">
          <a:blip r:embed="rId3"/>
          <a:srcRect l="33251"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24" name="TextBox 23">
            <a:extLst>
              <a:ext uri="{FF2B5EF4-FFF2-40B4-BE49-F238E27FC236}">
                <a16:creationId xmlns:a16="http://schemas.microsoft.com/office/drawing/2014/main" id="{9D25A50B-BB2E-4F06-82AE-76A92D7CC3B8}"/>
              </a:ext>
            </a:extLst>
          </p:cNvPr>
          <p:cNvSpPr txBox="1"/>
          <p:nvPr/>
        </p:nvSpPr>
        <p:spPr>
          <a:xfrm>
            <a:off x="6096000" y="4076935"/>
            <a:ext cx="5149850" cy="505459"/>
          </a:xfrm>
          <a:prstGeom prst="rect">
            <a:avLst/>
          </a:prstGeom>
        </p:spPr>
        <p:txBody>
          <a:bodyPr vert="horz" lIns="91440" tIns="45720" rIns="91440" bIns="45720" rtlCol="0" anchor="t">
            <a:normAutofit fontScale="97500"/>
          </a:bodyPr>
          <a:lstStyle>
            <a:lvl1pPr lvl="0">
              <a:lnSpc>
                <a:spcPct val="150000"/>
              </a:lnSpc>
              <a:spcBef>
                <a:spcPts val="0"/>
              </a:spcBef>
              <a:buNone/>
              <a:defRPr lang="en-US" sz="2000">
                <a:solidFill>
                  <a:schemeClr val="accent2">
                    <a:lumMod val="50000"/>
                  </a:schemeClr>
                </a:solidFill>
              </a:defRPr>
            </a:lvl1pPr>
          </a:lstStyle>
          <a:p>
            <a:pPr algn="r"/>
            <a:endParaRPr lang="en-US" dirty="0"/>
          </a:p>
        </p:txBody>
      </p:sp>
      <p:sp>
        <p:nvSpPr>
          <p:cNvPr id="6" name="TextBox 5">
            <a:extLst>
              <a:ext uri="{FF2B5EF4-FFF2-40B4-BE49-F238E27FC236}">
                <a16:creationId xmlns:a16="http://schemas.microsoft.com/office/drawing/2014/main" id="{59DBB1D4-6CBE-B743-E11F-DEF88685828B}"/>
              </a:ext>
            </a:extLst>
          </p:cNvPr>
          <p:cNvSpPr txBox="1"/>
          <p:nvPr/>
        </p:nvSpPr>
        <p:spPr>
          <a:xfrm>
            <a:off x="224853" y="1244184"/>
            <a:ext cx="5643798"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Decreased inflammation causing gut bacteria </a:t>
            </a:r>
          </a:p>
          <a:p>
            <a:endParaRPr lang="en-US" sz="2800" dirty="0"/>
          </a:p>
          <a:p>
            <a:pPr marL="285750" indent="-285750">
              <a:buFont typeface="Arial" panose="020B0604020202020204" pitchFamily="34" charset="0"/>
              <a:buChar char="•"/>
            </a:pPr>
            <a:r>
              <a:rPr lang="en-US" sz="2800" dirty="0"/>
              <a:t>Two types of bacteria shifted significantly </a:t>
            </a:r>
          </a:p>
          <a:p>
            <a:endParaRPr lang="en-US" sz="2800" dirty="0"/>
          </a:p>
          <a:p>
            <a:pPr marL="285750" indent="-285750">
              <a:buFont typeface="Arial" panose="020B0604020202020204" pitchFamily="34" charset="0"/>
              <a:buChar char="•"/>
            </a:pPr>
            <a:r>
              <a:rPr lang="en-US" sz="2800" dirty="0"/>
              <a:t>Significant improvements in flatulence and abdominal distention </a:t>
            </a:r>
          </a:p>
        </p:txBody>
      </p:sp>
    </p:spTree>
    <p:extLst>
      <p:ext uri="{BB962C8B-B14F-4D97-AF65-F5344CB8AC3E}">
        <p14:creationId xmlns:p14="http://schemas.microsoft.com/office/powerpoint/2010/main" val="348399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4EB11E3-4DDE-A97C-BEC7-A36AF159BABC}"/>
              </a:ext>
            </a:extLst>
          </p:cNvPr>
          <p:cNvPicPr>
            <a:picLocks noChangeAspect="1"/>
          </p:cNvPicPr>
          <p:nvPr/>
        </p:nvPicPr>
        <p:blipFill>
          <a:blip r:embed="rId3"/>
          <a:stretch>
            <a:fillRect/>
          </a:stretch>
        </p:blipFill>
        <p:spPr>
          <a:xfrm>
            <a:off x="643467" y="661839"/>
            <a:ext cx="10905066" cy="5534321"/>
          </a:xfrm>
          <a:prstGeom prst="rect">
            <a:avLst/>
          </a:prstGeom>
        </p:spPr>
      </p:pic>
      <p:sp>
        <p:nvSpPr>
          <p:cNvPr id="2" name="Date Placeholder 1">
            <a:extLst>
              <a:ext uri="{FF2B5EF4-FFF2-40B4-BE49-F238E27FC236}">
                <a16:creationId xmlns:a16="http://schemas.microsoft.com/office/drawing/2014/main" id="{FC6F74B5-808C-BDC4-9575-95A2EE06FF3A}"/>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90EA6C54-2562-43EA-9A1B-F808D04718E7}" type="datetime1">
              <a:rPr lang="en-US" sz="1200"/>
              <a:pPr>
                <a:spcAft>
                  <a:spcPts val="600"/>
                </a:spcAft>
              </a:pPr>
              <a:t>10/23/2023</a:t>
            </a:fld>
            <a:endParaRPr lang="en-US" sz="1200"/>
          </a:p>
        </p:txBody>
      </p:sp>
      <p:sp>
        <p:nvSpPr>
          <p:cNvPr id="3" name="Slide Number Placeholder 2">
            <a:extLst>
              <a:ext uri="{FF2B5EF4-FFF2-40B4-BE49-F238E27FC236}">
                <a16:creationId xmlns:a16="http://schemas.microsoft.com/office/drawing/2014/main" id="{9BC39975-F757-7E02-B671-59DD9B7B1D40}"/>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z="1200">
                <a:latin typeface="+mn-lt"/>
                <a:cs typeface="+mn-cs"/>
              </a:rPr>
              <a:pPr>
                <a:spcAft>
                  <a:spcPts val="600"/>
                </a:spcAft>
              </a:pPr>
              <a:t>8</a:t>
            </a:fld>
            <a:endParaRPr lang="en-US" sz="1200">
              <a:latin typeface="+mn-lt"/>
              <a:cs typeface="+mn-cs"/>
            </a:endParaRPr>
          </a:p>
        </p:txBody>
      </p:sp>
    </p:spTree>
    <p:extLst>
      <p:ext uri="{BB962C8B-B14F-4D97-AF65-F5344CB8AC3E}">
        <p14:creationId xmlns:p14="http://schemas.microsoft.com/office/powerpoint/2010/main" val="2671541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CC5FA9-88F2-74B7-5800-CBDA59C9B95E}"/>
              </a:ext>
            </a:extLst>
          </p:cNvPr>
          <p:cNvPicPr>
            <a:picLocks noChangeAspect="1"/>
          </p:cNvPicPr>
          <p:nvPr/>
        </p:nvPicPr>
        <p:blipFill>
          <a:blip r:embed="rId3"/>
          <a:stretch>
            <a:fillRect/>
          </a:stretch>
        </p:blipFill>
        <p:spPr>
          <a:xfrm>
            <a:off x="320040" y="2098623"/>
            <a:ext cx="6376279" cy="2837444"/>
          </a:xfrm>
          <a:prstGeom prst="rect">
            <a:avLst/>
          </a:prstGeom>
        </p:spPr>
      </p:pic>
      <p:sp>
        <p:nvSpPr>
          <p:cNvPr id="6" name="TextBox 5">
            <a:extLst>
              <a:ext uri="{FF2B5EF4-FFF2-40B4-BE49-F238E27FC236}">
                <a16:creationId xmlns:a16="http://schemas.microsoft.com/office/drawing/2014/main" id="{FFDAC463-4212-51D3-28F6-716170E74685}"/>
              </a:ext>
            </a:extLst>
          </p:cNvPr>
          <p:cNvSpPr txBox="1"/>
          <p:nvPr/>
        </p:nvSpPr>
        <p:spPr>
          <a:xfrm>
            <a:off x="7180289" y="3582649"/>
            <a:ext cx="3882452" cy="923330"/>
          </a:xfrm>
          <a:prstGeom prst="rect">
            <a:avLst/>
          </a:prstGeom>
          <a:noFill/>
        </p:spPr>
        <p:txBody>
          <a:bodyPr wrap="square" rtlCol="0">
            <a:spAutoFit/>
          </a:bodyPr>
          <a:lstStyle/>
          <a:p>
            <a:r>
              <a:rPr lang="en-US" sz="1800" dirty="0"/>
              <a:t>Greater mental flexibility test and stress scores </a:t>
            </a:r>
          </a:p>
          <a:p>
            <a:endParaRPr lang="en-US" dirty="0"/>
          </a:p>
        </p:txBody>
      </p:sp>
      <p:sp>
        <p:nvSpPr>
          <p:cNvPr id="7" name="TextBox 6">
            <a:extLst>
              <a:ext uri="{FF2B5EF4-FFF2-40B4-BE49-F238E27FC236}">
                <a16:creationId xmlns:a16="http://schemas.microsoft.com/office/drawing/2014/main" id="{7C1C8F5A-AE6D-6F95-76F4-6561950E0654}"/>
              </a:ext>
            </a:extLst>
          </p:cNvPr>
          <p:cNvSpPr txBox="1"/>
          <p:nvPr/>
        </p:nvSpPr>
        <p:spPr>
          <a:xfrm>
            <a:off x="1409075" y="903764"/>
            <a:ext cx="4257207" cy="646331"/>
          </a:xfrm>
          <a:prstGeom prst="rect">
            <a:avLst/>
          </a:prstGeom>
          <a:noFill/>
        </p:spPr>
        <p:txBody>
          <a:bodyPr wrap="square" rtlCol="0">
            <a:spAutoFit/>
          </a:bodyPr>
          <a:lstStyle/>
          <a:p>
            <a:r>
              <a:rPr lang="en-US" sz="1800" dirty="0"/>
              <a:t>Significant increase in BDNF levels </a:t>
            </a:r>
          </a:p>
          <a:p>
            <a:endParaRPr lang="en-US" dirty="0"/>
          </a:p>
        </p:txBody>
      </p:sp>
      <p:pic>
        <p:nvPicPr>
          <p:cNvPr id="4" name="Picture 3">
            <a:extLst>
              <a:ext uri="{FF2B5EF4-FFF2-40B4-BE49-F238E27FC236}">
                <a16:creationId xmlns:a16="http://schemas.microsoft.com/office/drawing/2014/main" id="{D9BFCE58-DAF4-A029-69D3-660E4E30EFF1}"/>
              </a:ext>
            </a:extLst>
          </p:cNvPr>
          <p:cNvPicPr>
            <a:picLocks noChangeAspect="1"/>
          </p:cNvPicPr>
          <p:nvPr/>
        </p:nvPicPr>
        <p:blipFill>
          <a:blip r:embed="rId4"/>
          <a:stretch>
            <a:fillRect/>
          </a:stretch>
        </p:blipFill>
        <p:spPr>
          <a:xfrm>
            <a:off x="7119932" y="931181"/>
            <a:ext cx="4587762" cy="2110370"/>
          </a:xfrm>
          <a:prstGeom prst="rect">
            <a:avLst/>
          </a:prstGeom>
        </p:spPr>
      </p:pic>
    </p:spTree>
    <p:extLst>
      <p:ext uri="{BB962C8B-B14F-4D97-AF65-F5344CB8AC3E}">
        <p14:creationId xmlns:p14="http://schemas.microsoft.com/office/powerpoint/2010/main" val="2808507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3A10211-FBDE-44DA-8AD6-29E596B29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{BAC70C10-F282-4B21-B194-FBFECA2967A3}tf16411245_win32</Template>
  <TotalTime>479</TotalTime>
  <Words>1253</Words>
  <Application>Microsoft Office PowerPoint</Application>
  <PresentationFormat>Widescreen</PresentationFormat>
  <Paragraphs>122</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Biome Light</vt:lpstr>
      <vt:lpstr>Calibri</vt:lpstr>
      <vt:lpstr>Office Theme</vt:lpstr>
      <vt:lpstr>Probiotic Supplementation Improves Cognitive Function and Mood with Changes in Gut Microbiota in Community-Dwelling Older Adults </vt:lpstr>
      <vt:lpstr>Agenda</vt:lpstr>
      <vt:lpstr>Introduction</vt:lpstr>
      <vt:lpstr>Research Question: Does probiotic consumption have beneficial effects on intestinal health and contribute to improved cognitive and mental impairment in older adults?  Population: Community-Dwelling Older Adults   Study Design: Randomized Control Trial – Double-Blind, Placebo-Controlled, Multicenter Trial     </vt:lpstr>
      <vt:lpstr>Independent &amp; Dependent Variables </vt:lpstr>
      <vt:lpstr>Methods </vt:lpstr>
      <vt:lpstr>Results </vt:lpstr>
      <vt:lpstr>PowerPoint Presentation</vt:lpstr>
      <vt:lpstr>PowerPoint Presentation</vt:lpstr>
      <vt:lpstr>Conclusion  </vt:lpstr>
      <vt:lpstr>Group Questions </vt:lpstr>
      <vt:lpstr>What did you find the most interesting aspect of this paper?</vt:lpstr>
      <vt:lpstr>What did you find was the most important result of this paper? </vt:lpstr>
      <vt:lpstr>How could this study be used in dietetics practice to improve patient care? </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Probiotic Supplementation Improves Cognitive Function and Mood with Changes in Gut Microbiota in Community-Dwelling Older Adults</dc:title>
  <dc:creator>Em Rose</dc:creator>
  <cp:lastModifiedBy>Sara Hallgren-Tillery</cp:lastModifiedBy>
  <cp:revision>2</cp:revision>
  <dcterms:created xsi:type="dcterms:W3CDTF">2023-10-16T12:03:49Z</dcterms:created>
  <dcterms:modified xsi:type="dcterms:W3CDTF">2023-10-23T15:34:35Z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