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8" r:id="rId6"/>
    <p:sldId id="259" r:id="rId7"/>
    <p:sldId id="260" r:id="rId8"/>
    <p:sldId id="261" r:id="rId9"/>
    <p:sldId id="269" r:id="rId10"/>
    <p:sldId id="262" r:id="rId11"/>
    <p:sldId id="263" r:id="rId12"/>
    <p:sldId id="268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1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10/23/2023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Coffee Increases Post-Exercise Muscle Glycogen Recovery in Endurances Athletes: A Randomized Clinical Trial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By: Tyler Milliken</a:t>
            </a:r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F7A5D-4277-445E-D3E6-BD66E5503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AAC266-342F-C4E4-D3B4-5424317F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10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4A1186-DB35-E723-364E-ACE85BD1A5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consumption of coffee with the sweetened milk improved muscle glycogen resynthesis better compared to just sweetened milk</a:t>
            </a:r>
          </a:p>
          <a:p>
            <a:r>
              <a:rPr lang="en-US" dirty="0"/>
              <a:t>The addition of coffee to a post-exercise beverage with adequate amounts of carbohydrates is an effective strategy to improve muscle glycogen recovery for those cycling athletes with a short-time recovery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07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DF984-F058-0C13-55B5-416106F0C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Discussion and Questions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24092C-889D-2E51-D3BF-CA7AB4E53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11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74BCD-646D-6467-C932-6093452077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#1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there anything that stood out to you from this study?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#2 What do you think are the potential gaps or weaknesses of the study? Any strengths?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#3 Does this study make you want to consume coffee after exercising?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84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8F7B-22B3-6491-F0C3-493E96F86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Cited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FBEA82-3545-5D37-9F63-73AE7735D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12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79CC3E-83B8-99B4-C66F-985320FE37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effectLst/>
                <a:ea typeface="Calibri" panose="020F0502020204030204" pitchFamily="34" charset="0"/>
              </a:rPr>
              <a:t>Loureiro LMR, Dos Santos Neto E, Molina GE, et al. Coffee Increases Post-Exercise Muscle Glycogen Recovery in Endurance Athletes: A Randomized Clinical Trial. </a:t>
            </a:r>
            <a:r>
              <a:rPr lang="en-US" i="1" dirty="0">
                <a:effectLst/>
              </a:rPr>
              <a:t>Nutrients</a:t>
            </a:r>
            <a:r>
              <a:rPr lang="en-US" dirty="0">
                <a:effectLst/>
              </a:rPr>
              <a:t>. 2021;13(10):3335. Published 2021 Sep 23. doi:10.3390/nu13103335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9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Design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Study Design: Randomized, double-blind, crossover clinical trial</a:t>
            </a:r>
          </a:p>
          <a:p>
            <a:pPr marL="0" indent="0">
              <a:buNone/>
            </a:pPr>
            <a:r>
              <a:rPr lang="en-US" sz="1600" dirty="0"/>
              <a:t>N = 11, healthy endurance-trained adult men</a:t>
            </a:r>
          </a:p>
          <a:p>
            <a:pPr marL="0" indent="0">
              <a:buNone/>
            </a:pPr>
            <a:r>
              <a:rPr lang="en-US" sz="1600" dirty="0"/>
              <a:t>Cycled at least 60 km per week (4h/</a:t>
            </a:r>
            <a:r>
              <a:rPr lang="en-US" sz="1600" dirty="0" err="1"/>
              <a:t>wk</a:t>
            </a:r>
            <a:r>
              <a:rPr lang="en-US" sz="1600" dirty="0"/>
              <a:t>)</a:t>
            </a:r>
          </a:p>
          <a:p>
            <a:pPr marL="0" indent="0">
              <a:buNone/>
            </a:pPr>
            <a:r>
              <a:rPr lang="en-US" sz="1600" dirty="0"/>
              <a:t>1 year old experience in the sport</a:t>
            </a:r>
          </a:p>
          <a:p>
            <a:pPr marL="0" indent="0">
              <a:buNone/>
            </a:pPr>
            <a:r>
              <a:rPr lang="en-US" sz="1600" dirty="0"/>
              <a:t>Regular coffee and milk consumers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2E874-A0E0-3E51-E37C-FDF62CAEE9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BC82DC-EA3E-D1CA-80E1-EF65F052D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163" y="1517714"/>
            <a:ext cx="5226762" cy="470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EB70A-9D40-B5BD-A1E0-5844FC6E5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CD3D16-1DCB-CA86-0B7E-6367D32DA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3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C0E84-B1AD-524A-7130-00BF5B0AB8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is the effect of a coffee beverage after exhaustive exercise on muscle glycogen resynthesis, glycogen synthase activity and glycemic and insulinemic response?</a:t>
            </a:r>
          </a:p>
          <a:p>
            <a:endParaRPr lang="en-US" sz="1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6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6FE61-2D12-B9BC-E726-BC8E4DB18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and Dependent Variable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E55970-9DA5-598E-8204-D1AAC908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36518-1CDA-5873-D1AB-AF97A370BF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800" dirty="0"/>
              <a:t>Dependent: muscle glycogen recovery </a:t>
            </a:r>
          </a:p>
          <a:p>
            <a:r>
              <a:rPr lang="en-US" sz="1800" dirty="0"/>
              <a:t>Independent: beverage choices</a:t>
            </a:r>
          </a:p>
          <a:p>
            <a:pPr lvl="1"/>
            <a:r>
              <a:rPr lang="en-US" sz="1600" dirty="0"/>
              <a:t>Water with sugar</a:t>
            </a:r>
          </a:p>
          <a:p>
            <a:pPr lvl="1"/>
            <a:r>
              <a:rPr lang="en-US" sz="1600" dirty="0"/>
              <a:t>Coffee with milk and sugar</a:t>
            </a:r>
          </a:p>
          <a:p>
            <a:pPr lvl="1"/>
            <a:r>
              <a:rPr lang="en-US" sz="1600" dirty="0"/>
              <a:t>Milk with sugar</a:t>
            </a:r>
          </a:p>
          <a:p>
            <a:pPr lvl="1"/>
            <a:r>
              <a:rPr lang="en-US" sz="1600" dirty="0"/>
              <a:t>Decaf coffee with sugar</a:t>
            </a:r>
          </a:p>
          <a:p>
            <a:pPr lvl="1"/>
            <a:r>
              <a:rPr lang="en-US" sz="1600" dirty="0"/>
              <a:t>Coffee with sugar</a:t>
            </a:r>
          </a:p>
        </p:txBody>
      </p:sp>
    </p:spTree>
    <p:extLst>
      <p:ext uri="{BB962C8B-B14F-4D97-AF65-F5344CB8AC3E}">
        <p14:creationId xmlns:p14="http://schemas.microsoft.com/office/powerpoint/2010/main" val="401626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9DBBE-A83C-B3D4-7784-61E34AC48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CE1FA4-66E3-AB7F-F625-5418C81F8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5</a:t>
            </a:fld>
            <a:endParaRPr lang="en-US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BFEEBA-1F22-051A-1933-776ED8D01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241" y="1833466"/>
            <a:ext cx="8969400" cy="349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49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EE30-DD2D-1D14-FA60-B8359CC10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689349-1E93-497E-DEEA-E363C36A3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C4EB4-E065-9E3E-5C08-43DA522EC3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10333228" cy="4093243"/>
          </a:xfrm>
        </p:spPr>
        <p:txBody>
          <a:bodyPr/>
          <a:lstStyle/>
          <a:p>
            <a:r>
              <a:rPr lang="en-US" dirty="0"/>
              <a:t>Started off with a preliminary incremental cardiopulmonary test</a:t>
            </a:r>
          </a:p>
          <a:p>
            <a:r>
              <a:rPr lang="en-US" dirty="0"/>
              <a:t>The last complete minute of maximal incremental cardiopulmonary exercise test was considered for obtaining the VO2max and the peak power output. </a:t>
            </a:r>
          </a:p>
          <a:p>
            <a:r>
              <a:rPr lang="en-US" dirty="0"/>
              <a:t>In the preparatory phase of each experimental session muscle glycogen levels were depleted by exhaustive cycle exercise and dietary intervention (low carbohydrate dinner)</a:t>
            </a:r>
          </a:p>
          <a:p>
            <a:r>
              <a:rPr lang="en-US" dirty="0"/>
              <a:t>On the morning of the experiment, fasting capillary glucose levels were measured and the leg in which the biopsy procedure would be performed was randomly defined</a:t>
            </a:r>
          </a:p>
          <a:p>
            <a:r>
              <a:rPr lang="en-US" dirty="0"/>
              <a:t>After 10 min of sitting rest, the second exercise protocol was initiated to guarantee maximum muscle glycogen depletion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084052-C074-6C83-56F0-8B0F4C9F2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5" y="4596384"/>
            <a:ext cx="6366042" cy="152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468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F2535-03EE-B83C-18F8-F0EA9C0D7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B61B44-D4CB-0D55-9978-7F55814E3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F8AAE-12F2-A80A-F1FF-EAC81BFDF9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50719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Muscle Glycogen Concentration </a:t>
            </a:r>
          </a:p>
          <a:p>
            <a:pPr lvl="1"/>
            <a:r>
              <a:rPr lang="en-US" dirty="0"/>
              <a:t>End of morning of experimental session no difference</a:t>
            </a:r>
          </a:p>
          <a:p>
            <a:pPr lvl="1"/>
            <a:r>
              <a:rPr lang="en-US" dirty="0"/>
              <a:t>After 4 hour recovery: consumption of coffee + milk was 153% greater </a:t>
            </a:r>
          </a:p>
          <a:p>
            <a:pPr marL="0" indent="0">
              <a:buNone/>
            </a:pPr>
            <a:r>
              <a:rPr lang="en-US" sz="1800" dirty="0"/>
              <a:t>Glycogen Synthase Activity </a:t>
            </a:r>
          </a:p>
          <a:p>
            <a:pPr lvl="1"/>
            <a:r>
              <a:rPr lang="en-US" dirty="0"/>
              <a:t>End of recovery period, there was a decrease observed in both, but 149% greater when coffee + milk was consumed compared to milk. Note: this different was not statistically significant. </a:t>
            </a:r>
          </a:p>
          <a:p>
            <a:pPr marL="0" indent="0">
              <a:buNone/>
            </a:pPr>
            <a:r>
              <a:rPr lang="en-US" sz="1800" dirty="0"/>
              <a:t>Serum Glucose and Insulin Levels</a:t>
            </a:r>
          </a:p>
          <a:p>
            <a:pPr lvl="1"/>
            <a:r>
              <a:rPr lang="en-US" dirty="0"/>
              <a:t>Levels did not differ</a:t>
            </a:r>
          </a:p>
          <a:p>
            <a:pPr lvl="1"/>
            <a:r>
              <a:rPr lang="en-US" dirty="0"/>
              <a:t>Analysis of glucose and insulin indicated that coffee consumption increased glycemic and insulinemic response </a:t>
            </a:r>
          </a:p>
        </p:txBody>
      </p:sp>
    </p:spTree>
    <p:extLst>
      <p:ext uri="{BB962C8B-B14F-4D97-AF65-F5344CB8AC3E}">
        <p14:creationId xmlns:p14="http://schemas.microsoft.com/office/powerpoint/2010/main" val="1808169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C28E1-857F-31EC-8065-1711CE78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E90817-39D1-8994-F394-8B9FD5EE8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8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8AE7D-0692-CD01-8E0E-F75FFCEB09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study showed that coffee increased post-exercise muscle glycogen resynthesis and the glycemic and insulinemic response during a 4 hour recovery period after an exhaustive cycling exercise session</a:t>
            </a:r>
          </a:p>
          <a:p>
            <a:r>
              <a:rPr lang="en-US" dirty="0"/>
              <a:t>The hypothesis was consistent</a:t>
            </a:r>
          </a:p>
          <a:p>
            <a:r>
              <a:rPr lang="en-US" dirty="0"/>
              <a:t>There is a large variability in muscle glycogen content reported by different studies due to the level of athletes’ training, type, frequency and type of supplements administration, and the total recovery period</a:t>
            </a:r>
          </a:p>
          <a:p>
            <a:r>
              <a:rPr lang="en-US" dirty="0"/>
              <a:t>Glycogen depletion protocol usually employed in studies with athletes does not correspond to real life training, since high intensity exercise training while fasting does not improve performance </a:t>
            </a:r>
          </a:p>
        </p:txBody>
      </p:sp>
    </p:spTree>
    <p:extLst>
      <p:ext uri="{BB962C8B-B14F-4D97-AF65-F5344CB8AC3E}">
        <p14:creationId xmlns:p14="http://schemas.microsoft.com/office/powerpoint/2010/main" val="547979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F4A2E-A750-C366-0AE5-AA3191997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and Advantages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19F317-C1D0-283F-2A0E-B32251E73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9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EEC00-12C0-0216-FAEC-C52ADBE8D5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Limitations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Smaller sample size</a:t>
            </a:r>
          </a:p>
          <a:p>
            <a:pPr lvl="1"/>
            <a:r>
              <a:rPr lang="en-US" dirty="0"/>
              <a:t>Blinding was hard to do since coffee with milk and milk have different flavors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Advantages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First study of its kind</a:t>
            </a:r>
          </a:p>
          <a:p>
            <a:pPr lvl="1"/>
            <a:r>
              <a:rPr lang="en-US" dirty="0"/>
              <a:t>Beverage recipes prepared  in the trial was the possibility to control the carbohydrate content by either increasing or reducing the amount of sugar, according to the athlete's need. </a:t>
            </a:r>
          </a:p>
        </p:txBody>
      </p:sp>
    </p:spTree>
    <p:extLst>
      <p:ext uri="{BB962C8B-B14F-4D97-AF65-F5344CB8AC3E}">
        <p14:creationId xmlns:p14="http://schemas.microsoft.com/office/powerpoint/2010/main" val="745862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757914-1161-4661-9696-421FD6935CD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582</TotalTime>
  <Words>625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Trade Gothic LT Pro</vt:lpstr>
      <vt:lpstr>Trebuchet MS</vt:lpstr>
      <vt:lpstr>Office Theme</vt:lpstr>
      <vt:lpstr>Coffee Increases Post-Exercise Muscle Glycogen Recovery in Endurances Athletes: A Randomized Clinical Trial</vt:lpstr>
      <vt:lpstr>Study Design</vt:lpstr>
      <vt:lpstr>Research Question</vt:lpstr>
      <vt:lpstr>Independent and Dependent Variable</vt:lpstr>
      <vt:lpstr>Methods</vt:lpstr>
      <vt:lpstr>Methods</vt:lpstr>
      <vt:lpstr>Results</vt:lpstr>
      <vt:lpstr>Discussion</vt:lpstr>
      <vt:lpstr>Limitations and Advantages </vt:lpstr>
      <vt:lpstr>Conclusion</vt:lpstr>
      <vt:lpstr>Group Discussion and Questions </vt:lpstr>
      <vt:lpstr>Works Cited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Increases Post-Exercise Muscle Glycogen Recovery in Endurances Athletes</dc:title>
  <dc:creator>Tyler Milliken</dc:creator>
  <cp:lastModifiedBy>Sara Hallgren-Tillery</cp:lastModifiedBy>
  <cp:revision>10</cp:revision>
  <dcterms:created xsi:type="dcterms:W3CDTF">2023-10-03T01:59:09Z</dcterms:created>
  <dcterms:modified xsi:type="dcterms:W3CDTF">2023-10-23T15:35:58Z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