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9" r:id="rId6"/>
    <p:sldId id="270" r:id="rId7"/>
    <p:sldId id="265" r:id="rId8"/>
    <p:sldId id="271" r:id="rId9"/>
    <p:sldId id="273" r:id="rId10"/>
    <p:sldId id="27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8F170-1F59-4316-81B7-35DEA6136472}" v="53" dt="2023-12-13T16:55:58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7" autoAdjust="0"/>
    <p:restoredTop sz="80801" autoAdjust="0"/>
  </p:normalViewPr>
  <p:slideViewPr>
    <p:cSldViewPr snapToGrid="0" showGuides="1">
      <p:cViewPr varScale="1">
        <p:scale>
          <a:sx n="50" d="100"/>
          <a:sy n="50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C3C3A6-B337-4D83-9CDB-B9C35780FF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79A68-3D73-4695-8C1E-3CDBCB536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C6B7-F63D-48F8-8C65-A57506B0F13B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5045C-A7CE-41D4-85C5-0E9ACEEF9B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ABD0F-F8EA-4B9F-8647-FC7D4AE3D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B78DD-9481-4863-BCCC-94657354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4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A0FA-2191-4F92-A1E4-6EB4598AC4EC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359F2-43EF-4812-9DC0-98C0B1A40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4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Comprises control unit that runs the nutritional management software directed via a dual-port delivery feeding pump. Includes disposable treatment kits that include smart NGT with </a:t>
            </a:r>
            <a:r>
              <a:rPr lang="en-US" dirty="0" err="1"/>
              <a:t>impedence</a:t>
            </a:r>
            <a:r>
              <a:rPr lang="en-US" dirty="0"/>
              <a:t> sensors for assisting tube localization &amp; detect tube movement, reflux episodes. Has a VCO2 module for REE, residual bag to gastric content from reflux, feeding delivery sets, and a urine bag</a:t>
            </a:r>
          </a:p>
          <a:p>
            <a:endParaRPr lang="en-US" dirty="0"/>
          </a:p>
          <a:p>
            <a:r>
              <a:rPr lang="en-US" dirty="0"/>
              <a:t>Detects reflux &amp; can pause feeding, or inflate an esophageal balloon &amp; reduce gastric pressure </a:t>
            </a:r>
            <a:r>
              <a:rPr lang="en-US" dirty="0">
                <a:sym typeface="Wingdings" panose="05000000000000000000" pitchFamily="2" charset="2"/>
              </a:rPr>
              <a:t> prevents aspiration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1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Exclusion: death imminent, pregnant, abnormalities of feeding canal that could hinder NGT 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5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01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0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1937252-EACE-4232-855F-5C47E3F8B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04088"/>
            <a:ext cx="10993549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507450D-E801-41C1-9FD7-923530A06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BA6DBC1-39A1-48A6-8B81-3CD966D06E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3081528"/>
            <a:ext cx="11265408" cy="331012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8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3200400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343" y="2250891"/>
            <a:ext cx="320040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341" y="2926051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F00371C-297D-40EF-8A7B-A4A10A3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499" y="2250891"/>
            <a:ext cx="320040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4C654D6-9180-439B-AA80-A486173B74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497" y="2926051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3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E7D0488-B202-4F7B-9F3C-5F354044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986411"/>
            <a:ext cx="3568661" cy="1872388"/>
          </a:xfrm>
        </p:spPr>
        <p:txBody>
          <a:bodyPr anchor="ctr"/>
          <a:lstStyle/>
          <a:p>
            <a:pPr algn="r"/>
            <a:r>
              <a:rPr lang="en-US">
                <a:solidFill>
                  <a:schemeClr val="tx2"/>
                </a:solidFill>
              </a:rPr>
              <a:t>Click to edit Master title style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72A87D-479C-4157-A7C5-33D8FC7B29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78EE581A-A98D-4A1B-B826-3C60801D66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52800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16AE88BE-E502-4D34-AAE9-6EE48F1ACE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57544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9FD0C6B3-E0D9-4177-8079-178D1B0F53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62288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3AD8A25-150B-42DF-B6CC-FB1E5225D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92" y="3956050"/>
            <a:ext cx="7225075" cy="190274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9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0F9CA6-0CB1-4A9E-96E4-67800B107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826FB8-73AC-4F8B-BD9C-B5E87FC9C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F196A1-2430-4797-B656-A38302F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6"/>
            <a:ext cx="3568661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AE5FA5-AF50-4B00-8E20-1B20A667A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2340864"/>
            <a:ext cx="3568661" cy="3634486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3237575-909D-45C0-B594-0B7A40F04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57344" y="0"/>
            <a:ext cx="7534656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54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8439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18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98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0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6BD44-2224-46FF-A4E7-9C9FFE19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3424138" cy="15001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249B4-F572-49E8-9B53-CB4E629E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14788"/>
            <a:ext cx="3424138" cy="39757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6C12940-675F-4BDC-8733-71FEBC2FD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2815" y="640080"/>
            <a:ext cx="3703320" cy="5751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3AD391F-F462-4773-B9C7-B512F55F68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46720" y="640080"/>
            <a:ext cx="3703320" cy="5751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CC542F-D03C-4537-9B6E-7F653B65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0730"/>
            <a:ext cx="3475915" cy="147834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Click to edit Master title style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 descr="Tag=AccentColor&#10;Flavor=Light&#10;Target=Bullets">
            <a:extLst>
              <a:ext uri="{FF2B5EF4-FFF2-40B4-BE49-F238E27FC236}">
                <a16:creationId xmlns:a16="http://schemas.microsoft.com/office/drawing/2014/main" id="{C768CCB8-0718-4D4E-8EE1-1D287550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3475915" cy="367830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C3A8825-378F-41FE-A716-644287762A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1800" y="630936"/>
            <a:ext cx="7504113" cy="352044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E6B2055-B099-48CF-84C8-2AF6D56186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42816" y="4234252"/>
            <a:ext cx="3703320" cy="213969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ED74C29-FF8A-4470-8221-FD11E7FB7D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46720" y="4233672"/>
            <a:ext cx="3703320" cy="213969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4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87D40-90B5-470E-95A2-784F1CB47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322102"/>
            <a:ext cx="10993549" cy="1153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D90A03-8871-46F6-B527-27A279CA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5903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C0DC8A-3006-4A75-A9BA-FCA96D2C38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9580" y="603504"/>
            <a:ext cx="11292840" cy="355701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0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31520"/>
            <a:ext cx="11029616" cy="987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31520"/>
            <a:ext cx="11029616" cy="987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3B9690E8-0AA0-453A-A2BA-3C4A02401F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612" y="2800318"/>
            <a:ext cx="2560320" cy="17647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97CAE430-B148-4FE1-B142-E196CFFEBA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8612" y="4633986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F34D7C92-7171-4768-A26F-CE08A04FAA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8612" y="4951788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23">
            <a:extLst>
              <a:ext uri="{FF2B5EF4-FFF2-40B4-BE49-F238E27FC236}">
                <a16:creationId xmlns:a16="http://schemas.microsoft.com/office/drawing/2014/main" id="{91EBE236-D9BF-46C4-8CE2-60F7CD40E7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13623" y="2800318"/>
            <a:ext cx="2560320" cy="17647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3755B2FB-A969-40D9-919A-8DBCA8B765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13623" y="4633986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C047E0AE-451F-4E70-A217-3D51A5FCA8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13623" y="4951788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92DC936D-218B-4AB2-A141-83C839EE37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24179" y="2800318"/>
            <a:ext cx="2560320" cy="17647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5085FD65-394A-47FA-BF7A-013D84C870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24179" y="4633986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23417874-DD14-461C-B278-0DE8032D272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179" y="4951788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23">
            <a:extLst>
              <a:ext uri="{FF2B5EF4-FFF2-40B4-BE49-F238E27FC236}">
                <a16:creationId xmlns:a16="http://schemas.microsoft.com/office/drawing/2014/main" id="{A8685BFC-DF7F-4414-8D3E-652C9EF1355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28350" y="2801105"/>
            <a:ext cx="2560320" cy="17647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801A82CD-E0FD-4C28-B287-439356FAE8D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28350" y="4633986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C1ACEAC1-C62C-4024-9525-268AB72427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28350" y="4951788"/>
            <a:ext cx="2560320" cy="347662"/>
          </a:xfrm>
        </p:spPr>
        <p:txBody>
          <a:bodyPr lIns="146304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2758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9AD7E45-24A5-4020-858E-57CFA0955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C213B6D-04F4-4E9D-AD86-E50884CB4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DB8B62-62C2-4723-85AF-F5D87B489A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3081528"/>
            <a:ext cx="5486400" cy="331012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1329640-D9D1-44D4-8E40-04E753A2B8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496" y="3081528"/>
            <a:ext cx="5486400" cy="331012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5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>
            <a:extLst>
              <a:ext uri="{FF2B5EF4-FFF2-40B4-BE49-F238E27FC236}">
                <a16:creationId xmlns:a16="http://schemas.microsoft.com/office/drawing/2014/main" id="{1A07AFA2-B97F-4965-B3E3-0399F8696B92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576263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6" name="SmartArt Placeholder 14">
            <a:extLst>
              <a:ext uri="{FF2B5EF4-FFF2-40B4-BE49-F238E27FC236}">
                <a16:creationId xmlns:a16="http://schemas.microsoft.com/office/drawing/2014/main" id="{FBD83F25-25EA-4FCB-9180-B7567885BE7A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3486759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7" name="SmartArt Placeholder 14">
            <a:extLst>
              <a:ext uri="{FF2B5EF4-FFF2-40B4-BE49-F238E27FC236}">
                <a16:creationId xmlns:a16="http://schemas.microsoft.com/office/drawing/2014/main" id="{C19AF1FD-578A-4AC1-8006-BF395C098188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6397255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8" name="SmartArt Placeholder 14">
            <a:extLst>
              <a:ext uri="{FF2B5EF4-FFF2-40B4-BE49-F238E27FC236}">
                <a16:creationId xmlns:a16="http://schemas.microsoft.com/office/drawing/2014/main" id="{A30FAB41-D651-4537-9674-A090F9541E38}"/>
              </a:ext>
            </a:extLst>
          </p:cNvPr>
          <p:cNvSpPr>
            <a:spLocks noGrp="1"/>
          </p:cNvSpPr>
          <p:nvPr>
            <p:ph type="dgm" sz="quarter" idx="16"/>
          </p:nvPr>
        </p:nvSpPr>
        <p:spPr>
          <a:xfrm>
            <a:off x="9307750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F70985-87A5-4813-BB21-CD79732947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6263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F30C930-1919-4A13-98BD-6CB6119CC1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894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6E4126AC-7681-4156-8274-2A64148943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87128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03485ED-1755-41FA-942B-ED95B3913DB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86759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2AFEFC9-586E-4B97-AD51-F02AC6AC6A6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7624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E94B1769-BE23-4EBA-A0DA-9A01476DAC5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7255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9A7362AB-6137-4C5C-9219-392C3875AD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08119" y="4957131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DA6F45F2-E17A-4027-AAA9-B9B703C26A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07750" y="5461004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A78C165-B12A-4B46-AC7E-8E730F42CBBA}"/>
              </a:ext>
            </a:extLst>
          </p:cNvPr>
          <p:cNvCxnSpPr>
            <a:cxnSpLocks/>
          </p:cNvCxnSpPr>
          <p:nvPr userDrawn="1"/>
        </p:nvCxnSpPr>
        <p:spPr>
          <a:xfrm>
            <a:off x="4241830" y="495574"/>
            <a:ext cx="3703320" cy="0"/>
          </a:xfrm>
          <a:prstGeom prst="line">
            <a:avLst/>
          </a:prstGeom>
          <a:ln w="82550" cap="flat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5F2DE1-F272-49DD-84C1-C2FB82B723E3}"/>
              </a:ext>
            </a:extLst>
          </p:cNvPr>
          <p:cNvCxnSpPr>
            <a:cxnSpLocks/>
          </p:cNvCxnSpPr>
          <p:nvPr userDrawn="1"/>
        </p:nvCxnSpPr>
        <p:spPr>
          <a:xfrm>
            <a:off x="8042147" y="495574"/>
            <a:ext cx="3703320" cy="0"/>
          </a:xfrm>
          <a:prstGeom prst="line">
            <a:avLst/>
          </a:prstGeom>
          <a:ln w="82550" cap="flat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0BB053-86D6-405E-A719-7B6EF23E7207}"/>
              </a:ext>
            </a:extLst>
          </p:cNvPr>
          <p:cNvCxnSpPr>
            <a:cxnSpLocks/>
          </p:cNvCxnSpPr>
          <p:nvPr userDrawn="1"/>
        </p:nvCxnSpPr>
        <p:spPr>
          <a:xfrm>
            <a:off x="437009" y="495574"/>
            <a:ext cx="3703320" cy="0"/>
          </a:xfrm>
          <a:prstGeom prst="line">
            <a:avLst/>
          </a:prstGeom>
          <a:ln w="82550" cap="flat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7" r:id="rId3"/>
    <p:sldLayoutId id="2147483780" r:id="rId4"/>
    <p:sldLayoutId id="2147483764" r:id="rId5"/>
    <p:sldLayoutId id="2147483785" r:id="rId6"/>
    <p:sldLayoutId id="2147483783" r:id="rId7"/>
    <p:sldLayoutId id="2147483784" r:id="rId8"/>
    <p:sldLayoutId id="2147483767" r:id="rId9"/>
    <p:sldLayoutId id="2147483782" r:id="rId10"/>
    <p:sldLayoutId id="2147483778" r:id="rId11"/>
    <p:sldLayoutId id="2147483779" r:id="rId12"/>
    <p:sldLayoutId id="2147483765" r:id="rId13"/>
    <p:sldLayoutId id="2147483766" r:id="rId14"/>
    <p:sldLayoutId id="2147483769" r:id="rId15"/>
    <p:sldLayoutId id="2147483770" r:id="rId16"/>
    <p:sldLayoutId id="2147483771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9453A-78E9-42AE-AE23-C9D218CBC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04088"/>
            <a:ext cx="10993549" cy="1499616"/>
          </a:xfrm>
        </p:spPr>
        <p:txBody>
          <a:bodyPr/>
          <a:lstStyle/>
          <a:p>
            <a:pPr algn="ctr"/>
            <a:r>
              <a:rPr lang="en-US" dirty="0"/>
              <a:t>Controlled enteral nutrition in critical care patients – A randomized clinical trial of a novel management system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39AF166-E191-409C-98AE-C2A47C576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/>
          <a:lstStyle/>
          <a:p>
            <a:pPr algn="ctr"/>
            <a:r>
              <a:rPr lang="en-US" dirty="0"/>
              <a:t>Patti Mills</a:t>
            </a:r>
          </a:p>
        </p:txBody>
      </p:sp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85F53F09-C211-660D-9E4D-2178F323B871}"/>
              </a:ext>
            </a:extLst>
          </p:cNvPr>
          <p:cNvSpPr txBox="1">
            <a:spLocks/>
          </p:cNvSpPr>
          <p:nvPr/>
        </p:nvSpPr>
        <p:spPr>
          <a:xfrm>
            <a:off x="1443636" y="6350861"/>
            <a:ext cx="104435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0000"/>
                </a:solidFill>
                <a:latin typeface="regular-clarivate"/>
              </a:rPr>
              <a:t>Kagan I, </a:t>
            </a:r>
            <a:r>
              <a:rPr lang="en-US" sz="1200" dirty="0" err="1">
                <a:solidFill>
                  <a:srgbClr val="000000"/>
                </a:solidFill>
                <a:latin typeface="regular-clarivate"/>
              </a:rPr>
              <a:t>Hellerman-Itzhaki</a:t>
            </a:r>
            <a:r>
              <a:rPr lang="en-US" sz="1200" dirty="0">
                <a:solidFill>
                  <a:srgbClr val="000000"/>
                </a:solidFill>
                <a:latin typeface="regular-clarivate"/>
              </a:rPr>
              <a:t> M, </a:t>
            </a:r>
            <a:r>
              <a:rPr lang="en-US" sz="1200" dirty="0" err="1">
                <a:solidFill>
                  <a:srgbClr val="000000"/>
                </a:solidFill>
                <a:latin typeface="regular-clarivate"/>
              </a:rPr>
              <a:t>Bendavid</a:t>
            </a:r>
            <a:r>
              <a:rPr lang="en-US" sz="1200" dirty="0">
                <a:solidFill>
                  <a:srgbClr val="000000"/>
                </a:solidFill>
                <a:latin typeface="regular-clarivate"/>
              </a:rPr>
              <a:t> I, et al.. Controlled enteral nutrition in critical care patients – A randomized clinical trial of a novel management system. </a:t>
            </a:r>
            <a:r>
              <a:rPr lang="en-US" sz="1200" i="1" dirty="0">
                <a:solidFill>
                  <a:srgbClr val="000000"/>
                </a:solidFill>
                <a:latin typeface="regular-clarivate"/>
              </a:rPr>
              <a:t>Clinical Nutrition</a:t>
            </a:r>
            <a:r>
              <a:rPr lang="en-US" sz="1200" dirty="0">
                <a:solidFill>
                  <a:srgbClr val="000000"/>
                </a:solidFill>
                <a:latin typeface="regular-clarivate"/>
              </a:rPr>
              <a:t>. 2023;42(9):1602-1609. doi:10.1016/j.clnu.2023.06.018</a:t>
            </a:r>
            <a:endParaRPr lang="en-US" sz="1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04D998-1544-A96A-839D-80FFB587A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176" y="3255419"/>
            <a:ext cx="5943168" cy="24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271D-D3EB-4A78-9929-4B8E740B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0731"/>
            <a:ext cx="3475915" cy="612642"/>
          </a:xfrm>
        </p:spPr>
        <p:txBody>
          <a:bodyPr/>
          <a:lstStyle/>
          <a:p>
            <a:r>
              <a:rPr lang="en-US" dirty="0"/>
              <a:t>smart+ Platform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E05EE0A-8EAF-4145-9C58-570DD877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3287807-5F46-F3DD-081A-43CB61A71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959" y="1343372"/>
            <a:ext cx="37033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Supplemental Figure 1.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Overview of the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smART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+ system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9">
            <a:extLst>
              <a:ext uri="{FF2B5EF4-FFF2-40B4-BE49-F238E27FC236}">
                <a16:creationId xmlns:a16="http://schemas.microsoft.com/office/drawing/2014/main" id="{1E56BB37-E9E5-75E8-F2F3-6AB15767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056" y="1343372"/>
            <a:ext cx="6493316" cy="50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20ACB91C-28F4-3048-9DEA-A79831414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820" y="6527429"/>
            <a:ext cx="431576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KDIGO, Kidney Disease Improving Global Outcomes (https://kdigo.org)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3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56A6-A0B7-4AD3-A4A4-9522F249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09964-5C29-4FD6-AB66-FC11856B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0" y="2562367"/>
            <a:ext cx="10207051" cy="557784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smART</a:t>
            </a:r>
            <a:r>
              <a:rPr lang="en-US" dirty="0"/>
              <a:t>+ deliver targeted nutrition and improve ICU outcomes compared to standard-of-care in critically ill patients?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A0150-AECF-4D8C-A650-1671E51D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C2CCD2C-0B97-6EE8-7F00-8C9879D5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949" y="3854040"/>
            <a:ext cx="5194766" cy="1285971"/>
          </a:xfrm>
        </p:spPr>
        <p:txBody>
          <a:bodyPr/>
          <a:lstStyle/>
          <a:p>
            <a:r>
              <a:rPr lang="en-US" dirty="0"/>
              <a:t>Standard-of-care is ESPEN-based guidelines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8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1C6D-2105-499D-AAC9-8AA51C7B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E3F61-BE12-4984-92C8-2D390FC8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3200400" cy="557784"/>
          </a:xfrm>
        </p:spPr>
        <p:txBody>
          <a:bodyPr/>
          <a:lstStyle/>
          <a:p>
            <a:r>
              <a:rPr lang="en-US" dirty="0"/>
              <a:t>Patients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F0951-7481-4639-9C9D-3D4F73328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3200400" cy="293499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n=100 (n=50 per group) mechanically ventilated (planned for &gt; 48 </a:t>
            </a:r>
            <a:r>
              <a:rPr lang="en-US" dirty="0" err="1"/>
              <a:t>hrs</a:t>
            </a:r>
            <a:r>
              <a:rPr lang="en-US" dirty="0"/>
              <a:t>); men and women </a:t>
            </a:r>
          </a:p>
          <a:p>
            <a:pPr lvl="0"/>
            <a:r>
              <a:rPr lang="en-US" dirty="0"/>
              <a:t>Average age 59.4 </a:t>
            </a:r>
            <a:r>
              <a:rPr lang="en-US" u="sng" dirty="0"/>
              <a:t>+</a:t>
            </a:r>
            <a:r>
              <a:rPr lang="en-US" dirty="0"/>
              <a:t>17.5 </a:t>
            </a:r>
            <a:r>
              <a:rPr lang="en-US" dirty="0" err="1"/>
              <a:t>yrs</a:t>
            </a:r>
            <a:r>
              <a:rPr lang="en-US" dirty="0"/>
              <a:t>) (</a:t>
            </a:r>
            <a:r>
              <a:rPr lang="en-US" dirty="0" err="1"/>
              <a:t>smART</a:t>
            </a:r>
            <a:r>
              <a:rPr lang="en-US" dirty="0"/>
              <a:t>+) and 62.1 </a:t>
            </a:r>
            <a:r>
              <a:rPr lang="en-US" u="sng" dirty="0"/>
              <a:t>+</a:t>
            </a:r>
            <a:r>
              <a:rPr lang="en-US" dirty="0"/>
              <a:t> 16 </a:t>
            </a:r>
            <a:r>
              <a:rPr lang="en-US" dirty="0" err="1"/>
              <a:t>yrs</a:t>
            </a:r>
            <a:r>
              <a:rPr lang="en-US" dirty="0"/>
              <a:t> (control) (NSD)</a:t>
            </a:r>
          </a:p>
          <a:p>
            <a:pPr lvl="0"/>
            <a:r>
              <a:rPr lang="en-US" dirty="0"/>
              <a:t>Started or about to start </a:t>
            </a:r>
            <a:r>
              <a:rPr lang="en-US" dirty="0" err="1"/>
              <a:t>naso</a:t>
            </a:r>
            <a:r>
              <a:rPr lang="en-US" dirty="0"/>
              <a:t>-orogastric enteral nutrition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6BAE5-62C6-45E6-AE3B-F2C878DE7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12343" y="2250891"/>
            <a:ext cx="3200400" cy="553373"/>
          </a:xfrm>
        </p:spPr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1B606-1E53-4BEB-BB22-45DEDA24E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2341" y="2926051"/>
            <a:ext cx="3200400" cy="2934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Randomized (1:1) to ESPEN (control) or </a:t>
            </a:r>
            <a:r>
              <a:rPr lang="en-US" dirty="0" err="1"/>
              <a:t>smART</a:t>
            </a:r>
            <a:r>
              <a:rPr lang="en-US" dirty="0"/>
              <a:t> group via block randomization. </a:t>
            </a:r>
          </a:p>
          <a:p>
            <a:r>
              <a:rPr lang="en-US" dirty="0"/>
              <a:t>Nutritional targets for both groups set according to ESPEN guidelines</a:t>
            </a:r>
          </a:p>
          <a:p>
            <a:r>
              <a:rPr lang="en-US" dirty="0"/>
              <a:t>Formulas included: Peptamen A/F, </a:t>
            </a:r>
            <a:r>
              <a:rPr lang="en-US" dirty="0" err="1"/>
              <a:t>Jevity</a:t>
            </a:r>
            <a:r>
              <a:rPr lang="en-US" dirty="0"/>
              <a:t>, </a:t>
            </a:r>
            <a:r>
              <a:rPr lang="en-US" dirty="0" err="1"/>
              <a:t>Nephrocare</a:t>
            </a:r>
            <a:r>
              <a:rPr lang="en-US" dirty="0"/>
              <a:t>, Glucerna</a:t>
            </a:r>
          </a:p>
          <a:p>
            <a:r>
              <a:rPr lang="en-US" dirty="0"/>
              <a:t>Up to 14 days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6A29D4-190B-46E6-ADC4-18C7FEA91A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499" y="2250891"/>
            <a:ext cx="3200400" cy="55337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C948D5-69A8-4B5A-9607-64D0F8DA7F5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497" y="2926051"/>
            <a:ext cx="3200400" cy="2934999"/>
          </a:xfrm>
        </p:spPr>
        <p:txBody>
          <a:bodyPr/>
          <a:lstStyle/>
          <a:p>
            <a:r>
              <a:rPr lang="en-US" dirty="0"/>
              <a:t>Independent variable:  Average deviation from daily feeding target between Days 2-14</a:t>
            </a:r>
          </a:p>
          <a:p>
            <a:r>
              <a:rPr lang="en-US" dirty="0"/>
              <a:t>Dependent variable: Gastric residual volume (GRV), length of stay (LOS), length of ventilation (LOV)</a:t>
            </a:r>
          </a:p>
          <a:p>
            <a:r>
              <a:rPr lang="en-US" dirty="0"/>
              <a:t>AE’s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2C172DF-96EA-4F88-908B-161810E4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1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1C6D-2105-499D-AAC9-8AA51C7BC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E3F61-BE12-4984-92C8-2D390FC8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3200400" cy="557784"/>
          </a:xfrm>
        </p:spPr>
        <p:txBody>
          <a:bodyPr/>
          <a:lstStyle/>
          <a:p>
            <a:r>
              <a:rPr lang="en-US" dirty="0"/>
              <a:t>Independent variable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F0951-7481-4639-9C9D-3D4F73328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3200400" cy="29349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Mean feeding deviation b/w days 2-14 was 10.5% for </a:t>
            </a:r>
            <a:r>
              <a:rPr lang="en-US" dirty="0" err="1"/>
              <a:t>smART</a:t>
            </a:r>
            <a:r>
              <a:rPr lang="en-US" dirty="0"/>
              <a:t>+ vs 34.3% for control (p&lt;0.0001).</a:t>
            </a:r>
          </a:p>
          <a:p>
            <a:pPr lvl="0"/>
            <a:r>
              <a:rPr lang="en-US" dirty="0"/>
              <a:t>Days of feeding within 90-110% of target was 75% in </a:t>
            </a:r>
            <a:r>
              <a:rPr lang="en-US" dirty="0" err="1"/>
              <a:t>smART</a:t>
            </a:r>
            <a:r>
              <a:rPr lang="en-US" dirty="0"/>
              <a:t>+ vs 23.3% for control (p&lt;0.0001).</a:t>
            </a:r>
          </a:p>
          <a:p>
            <a:pPr lvl="0"/>
            <a:r>
              <a:rPr lang="en-US" dirty="0"/>
              <a:t>Deviations from nutrition plan were rare in </a:t>
            </a:r>
            <a:r>
              <a:rPr lang="en-US" dirty="0" err="1"/>
              <a:t>smART</a:t>
            </a:r>
            <a:r>
              <a:rPr lang="en-US" dirty="0"/>
              <a:t>+ group (4.8% vs 29.1% in control)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6BAE5-62C6-45E6-AE3B-F2C878DE7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12343" y="2250891"/>
            <a:ext cx="3200400" cy="553373"/>
          </a:xfrm>
        </p:spPr>
        <p:txBody>
          <a:bodyPr/>
          <a:lstStyle/>
          <a:p>
            <a:r>
              <a:rPr lang="en-US" dirty="0"/>
              <a:t>Dependent Variable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1B606-1E53-4BEB-BB22-45DEDA24E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2341" y="2926051"/>
            <a:ext cx="3200400" cy="2934999"/>
          </a:xfrm>
        </p:spPr>
        <p:txBody>
          <a:bodyPr>
            <a:normAutofit fontScale="92500"/>
          </a:bodyPr>
          <a:lstStyle/>
          <a:p>
            <a:r>
              <a:rPr lang="en-US" dirty="0"/>
              <a:t>GRV: not reported?</a:t>
            </a:r>
          </a:p>
          <a:p>
            <a:r>
              <a:rPr lang="en-US" dirty="0"/>
              <a:t>LOS: significantly reduced in </a:t>
            </a:r>
            <a:r>
              <a:rPr lang="en-US" dirty="0" err="1"/>
              <a:t>smART</a:t>
            </a:r>
            <a:r>
              <a:rPr lang="en-US" dirty="0"/>
              <a:t>+ vs control (p=0.036)</a:t>
            </a:r>
          </a:p>
          <a:p>
            <a:r>
              <a:rPr lang="en-US" dirty="0"/>
              <a:t>LOV: significantly reduced in </a:t>
            </a:r>
            <a:r>
              <a:rPr lang="en-US" dirty="0" err="1"/>
              <a:t>smART</a:t>
            </a:r>
            <a:r>
              <a:rPr lang="en-US" dirty="0"/>
              <a:t>+ vs control (p=0.065)</a:t>
            </a:r>
          </a:p>
          <a:p>
            <a:endParaRPr lang="en-US" dirty="0"/>
          </a:p>
          <a:p>
            <a:r>
              <a:rPr lang="en-US" dirty="0"/>
              <a:t>AE’s: 4 in control group, 1 in </a:t>
            </a:r>
            <a:r>
              <a:rPr lang="en-US" dirty="0" err="1"/>
              <a:t>smART</a:t>
            </a:r>
            <a:r>
              <a:rPr lang="en-US" dirty="0"/>
              <a:t>+; ICU mortality similar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2C172DF-96EA-4F88-908B-161810E4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E6F2DC-6B6E-A28E-58D6-6FDF7FEFBF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Overfeeding only occurred in 1 patient in </a:t>
            </a:r>
            <a:r>
              <a:rPr lang="en-US" dirty="0" err="1"/>
              <a:t>smART</a:t>
            </a:r>
            <a:r>
              <a:rPr lang="en-US" dirty="0"/>
              <a:t>+ group, just 2.7% above target vs 13 patients in control group (by 33.7 </a:t>
            </a:r>
            <a:r>
              <a:rPr lang="en-US" u="sng" dirty="0"/>
              <a:t>+</a:t>
            </a:r>
            <a:r>
              <a:rPr lang="en-US" dirty="0"/>
              <a:t> 17%).</a:t>
            </a:r>
          </a:p>
          <a:p>
            <a:r>
              <a:rPr lang="en-US" dirty="0"/>
              <a:t>Underfeeding in 47 patients in </a:t>
            </a:r>
            <a:r>
              <a:rPr lang="en-US" dirty="0" err="1"/>
              <a:t>smART</a:t>
            </a:r>
            <a:r>
              <a:rPr lang="en-US" dirty="0"/>
              <a:t>+ (by 10.6 </a:t>
            </a:r>
            <a:r>
              <a:rPr lang="en-US" u="sng" dirty="0"/>
              <a:t>+</a:t>
            </a:r>
            <a:r>
              <a:rPr lang="en-US" dirty="0"/>
              <a:t>13.1%) vs 37 patients in control (by 34.5 </a:t>
            </a:r>
            <a:r>
              <a:rPr lang="en-US" u="sng" dirty="0"/>
              <a:t>+</a:t>
            </a:r>
            <a:r>
              <a:rPr lang="en-US" dirty="0"/>
              <a:t>18.6%).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C66A2C-7D93-947C-E9EE-12332C4F18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Other </a:t>
            </a:r>
          </a:p>
        </p:txBody>
      </p:sp>
    </p:spTree>
    <p:extLst>
      <p:ext uri="{BB962C8B-B14F-4D97-AF65-F5344CB8AC3E}">
        <p14:creationId xmlns:p14="http://schemas.microsoft.com/office/powerpoint/2010/main" val="401513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56A6-A0B7-4AD3-A4A4-9522F249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09964-5C29-4FD6-AB66-FC11856B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0" y="2562367"/>
            <a:ext cx="10207051" cy="557784"/>
          </a:xfrm>
        </p:spPr>
        <p:txBody>
          <a:bodyPr/>
          <a:lstStyle/>
          <a:p>
            <a:r>
              <a:rPr lang="en-US" dirty="0"/>
              <a:t>The robot-guided </a:t>
            </a:r>
            <a:r>
              <a:rPr lang="en-US" dirty="0" err="1"/>
              <a:t>smART</a:t>
            </a:r>
            <a:r>
              <a:rPr lang="en-US" dirty="0"/>
              <a:t>+ enteral feeding is capable of delivering nutrition with an average deviation of only 10.5% from targeted daily amount, compared to 34.3% on standard feeding protocols, and substantially reduced the LOS and LOV for ICU patients.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A0150-AECF-4D8C-A650-1671E51D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56A6-A0B7-4AD3-A4A4-9522F249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09964-5C29-4FD6-AB66-FC11856B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0" y="2562366"/>
            <a:ext cx="10207051" cy="347475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Based on this information, is the </a:t>
            </a:r>
            <a:r>
              <a:rPr lang="en-US" dirty="0" err="1"/>
              <a:t>smART</a:t>
            </a:r>
            <a:r>
              <a:rPr lang="en-US" dirty="0"/>
              <a:t>+ platform something you would recommend to the ICU dietitian/clinical manager?</a:t>
            </a:r>
          </a:p>
          <a:p>
            <a:pPr marL="457200" indent="-457200">
              <a:buAutoNum type="arabicPeriod"/>
            </a:pPr>
            <a:r>
              <a:rPr lang="en-US" dirty="0"/>
              <a:t>How would you improve this study, or what would you suggest as a follow up study?</a:t>
            </a:r>
          </a:p>
          <a:p>
            <a:pPr marL="457200" indent="-457200">
              <a:buAutoNum type="arabicPeriod"/>
            </a:pPr>
            <a:r>
              <a:rPr lang="en-US" dirty="0"/>
              <a:t>What did you find most interesting?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A0150-AECF-4D8C-A650-1671E51D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5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FB38-0113-4F80-BBD4-A9C97FF4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3" y="255617"/>
            <a:ext cx="3568661" cy="118872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7942D-0E12-44A9-B67B-FD75E0E4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950D496-200F-6EAC-E9AC-747DFE0E4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903" y="0"/>
            <a:ext cx="3013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97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Custom 10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465359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 design" id="{9B7A93B0-7E75-4B33-9362-9C4D614AECA1}" vid="{3CF9A9D3-49E8-47CC-B06C-73362BD111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925AF-1C2C-47DC-A961-4D6FA1612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D7F1A9-0188-45A8-AAB7-D8B3257A9F5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CCEB89B-922A-4F66-97DB-EDD8F270360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{BE24FE66-D331-4F96-A601-724FFA852BAA}tf45205285_win32</Template>
  <TotalTime>122</TotalTime>
  <Words>626</Words>
  <Application>Microsoft Office PowerPoint</Application>
  <PresentationFormat>Widescreen</PresentationFormat>
  <Paragraphs>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regular-clarivate</vt:lpstr>
      <vt:lpstr>Wingdings 2</vt:lpstr>
      <vt:lpstr>DividendVTI</vt:lpstr>
      <vt:lpstr>Controlled enteral nutrition in critical care patients – A randomized clinical trial of a novel management system</vt:lpstr>
      <vt:lpstr>smart+ Platform</vt:lpstr>
      <vt:lpstr>Research Question</vt:lpstr>
      <vt:lpstr>methods</vt:lpstr>
      <vt:lpstr>Results</vt:lpstr>
      <vt:lpstr>Conclusion</vt:lpstr>
      <vt:lpstr>Discussion Questions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enteral nutrition in critical care patients – A randomized clinical trial of a novel management system</dc:title>
  <dc:creator>Patricia Mills</dc:creator>
  <cp:lastModifiedBy>George Mills</cp:lastModifiedBy>
  <cp:revision>2</cp:revision>
  <dcterms:created xsi:type="dcterms:W3CDTF">2023-12-13T14:56:28Z</dcterms:created>
  <dcterms:modified xsi:type="dcterms:W3CDTF">2023-12-13T18:00:15Z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