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8" r:id="rId6"/>
    <p:sldId id="272" r:id="rId7"/>
    <p:sldId id="269" r:id="rId8"/>
    <p:sldId id="273" r:id="rId9"/>
    <p:sldId id="271" r:id="rId10"/>
    <p:sldId id="261" r:id="rId11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92" autoAdjust="0"/>
  </p:normalViewPr>
  <p:slideViewPr>
    <p:cSldViewPr>
      <p:cViewPr varScale="1">
        <p:scale>
          <a:sx n="82" d="100"/>
          <a:sy n="82" d="100"/>
        </p:scale>
        <p:origin x="102" y="48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4E9E87-B9B9-4324-8110-FB781FB2AAAE}" type="doc">
      <dgm:prSet loTypeId="urn:microsoft.com/office/officeart/2005/8/layout/radial6" loCatId="cycle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170C0135-3A94-4623-AA81-735573228628}">
      <dgm:prSet phldrT="[Text]"/>
      <dgm:spPr/>
      <dgm:t>
        <a:bodyPr/>
        <a:lstStyle/>
        <a:p>
          <a:r>
            <a:rPr lang="en-US" dirty="0"/>
            <a:t>Group Discussion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7EDBC624-DFE3-497D-829C-08721ACED330}" type="parTrans" cxnId="{22A430BA-B6E0-4052-AE0E-A81596E2528E}">
      <dgm:prSet/>
      <dgm:spPr/>
      <dgm:t>
        <a:bodyPr/>
        <a:lstStyle/>
        <a:p>
          <a:endParaRPr lang="en-US"/>
        </a:p>
      </dgm:t>
    </dgm:pt>
    <dgm:pt modelId="{D38474F5-0992-4D39-B19C-1F963AEBACD2}" type="sibTrans" cxnId="{22A430BA-B6E0-4052-AE0E-A81596E2528E}">
      <dgm:prSet/>
      <dgm:spPr/>
      <dgm:t>
        <a:bodyPr/>
        <a:lstStyle/>
        <a:p>
          <a:endParaRPr lang="en-US"/>
        </a:p>
      </dgm:t>
    </dgm:pt>
    <dgm:pt modelId="{B8E35523-DEC4-40C5-AD71-C446E3CF02A7}">
      <dgm:prSet phldrT="[Text]" custT="1"/>
      <dgm:spPr/>
      <dgm:t>
        <a:bodyPr/>
        <a:lstStyle/>
        <a:p>
          <a:r>
            <a:rPr lang="en-US" sz="1400" dirty="0"/>
            <a:t>Potential Gap</a:t>
          </a:r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E38275A8-6585-473D-8CD2-46E571691CE8}" type="parTrans" cxnId="{74BF261D-E0A3-43A7-83EB-85FEEF0798DA}">
      <dgm:prSet/>
      <dgm:spPr/>
      <dgm:t>
        <a:bodyPr/>
        <a:lstStyle/>
        <a:p>
          <a:endParaRPr lang="en-US"/>
        </a:p>
      </dgm:t>
    </dgm:pt>
    <dgm:pt modelId="{2EEF7558-FF6A-4D97-B16B-E787F09F42D0}" type="sibTrans" cxnId="{74BF261D-E0A3-43A7-83EB-85FEEF0798DA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551E4CB-EB09-450C-9132-37387398D945}">
      <dgm:prSet phldrT="[Text]" custT="1"/>
      <dgm:spPr/>
      <dgm:t>
        <a:bodyPr/>
        <a:lstStyle/>
        <a:p>
          <a:r>
            <a:rPr lang="en-US" sz="1400" dirty="0"/>
            <a:t>Applying Info</a:t>
          </a:r>
        </a:p>
      </dgm:t>
      <dgm:extLst>
        <a:ext uri="{E40237B7-FDA0-4F09-8148-C483321AD2D9}">
          <dgm14:cNvPr xmlns:dgm14="http://schemas.microsoft.com/office/drawing/2010/diagram" id="0" name="" title="Task 2"/>
        </a:ext>
      </dgm:extLst>
    </dgm:pt>
    <dgm:pt modelId="{FDDC1A66-5C2F-4161-9EE0-50E6AE6B3566}" type="parTrans" cxnId="{1C13D7DA-244F-475B-A626-FFEF1E3983D1}">
      <dgm:prSet/>
      <dgm:spPr/>
      <dgm:t>
        <a:bodyPr/>
        <a:lstStyle/>
        <a:p>
          <a:endParaRPr lang="en-US"/>
        </a:p>
      </dgm:t>
    </dgm:pt>
    <dgm:pt modelId="{B47B7453-52D0-4E8E-A0EE-5E0C42B9531D}" type="sibTrans" cxnId="{1C13D7DA-244F-475B-A626-FFEF1E3983D1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57FC35C8-C6CB-4C82-BE0F-B92E4ECAE64D}">
      <dgm:prSet phldrT="[Text]" custT="1"/>
      <dgm:spPr/>
      <dgm:t>
        <a:bodyPr/>
        <a:lstStyle/>
        <a:p>
          <a:r>
            <a:rPr lang="en-US" sz="1400" dirty="0"/>
            <a:t>Wound Healing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DCE6D27B-E846-4331-8F79-CDC1E8DDD09A}" type="parTrans" cxnId="{B410F203-BF34-4790-B774-CBB246AFFDF3}">
      <dgm:prSet/>
      <dgm:spPr/>
      <dgm:t>
        <a:bodyPr/>
        <a:lstStyle/>
        <a:p>
          <a:endParaRPr lang="en-US"/>
        </a:p>
      </dgm:t>
    </dgm:pt>
    <dgm:pt modelId="{E3DD98F3-578A-483D-B82A-920BD328FE4E}" type="sibTrans" cxnId="{B410F203-BF34-4790-B774-CBB246AFFDF3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061D020E-2B5D-4C0D-9DFD-684837CC0BCE}" type="pres">
      <dgm:prSet presAssocID="{D44E9E87-B9B9-4324-8110-FB781FB2AAA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98F6F3C-42F1-48FA-9425-25042679391F}" type="pres">
      <dgm:prSet presAssocID="{170C0135-3A94-4623-AA81-735573228628}" presName="centerShape" presStyleLbl="node0" presStyleIdx="0" presStyleCnt="1"/>
      <dgm:spPr/>
    </dgm:pt>
    <dgm:pt modelId="{5E4B35E6-EA27-424E-89EC-46D0A40F2772}" type="pres">
      <dgm:prSet presAssocID="{B8E35523-DEC4-40C5-AD71-C446E3CF02A7}" presName="node" presStyleLbl="node1" presStyleIdx="0" presStyleCnt="3">
        <dgm:presLayoutVars>
          <dgm:bulletEnabled val="1"/>
        </dgm:presLayoutVars>
      </dgm:prSet>
      <dgm:spPr/>
    </dgm:pt>
    <dgm:pt modelId="{8B180F40-4EFD-493D-838A-C88D7BCC1034}" type="pres">
      <dgm:prSet presAssocID="{B8E35523-DEC4-40C5-AD71-C446E3CF02A7}" presName="dummy" presStyleCnt="0"/>
      <dgm:spPr/>
    </dgm:pt>
    <dgm:pt modelId="{98E28826-978E-4A6B-8422-B9CC30E49F37}" type="pres">
      <dgm:prSet presAssocID="{2EEF7558-FF6A-4D97-B16B-E787F09F42D0}" presName="sibTrans" presStyleLbl="sibTrans2D1" presStyleIdx="0" presStyleCnt="3"/>
      <dgm:spPr/>
    </dgm:pt>
    <dgm:pt modelId="{8FAC1D8D-CE9C-45FC-86D2-26F007C6DD34}" type="pres">
      <dgm:prSet presAssocID="{2551E4CB-EB09-450C-9132-37387398D945}" presName="node" presStyleLbl="node1" presStyleIdx="1" presStyleCnt="3">
        <dgm:presLayoutVars>
          <dgm:bulletEnabled val="1"/>
        </dgm:presLayoutVars>
      </dgm:prSet>
      <dgm:spPr/>
    </dgm:pt>
    <dgm:pt modelId="{582D627C-FAD1-4F2D-897E-C08848385BAA}" type="pres">
      <dgm:prSet presAssocID="{2551E4CB-EB09-450C-9132-37387398D945}" presName="dummy" presStyleCnt="0"/>
      <dgm:spPr/>
    </dgm:pt>
    <dgm:pt modelId="{7BB1C934-CD6E-4389-AB60-D55326BC8302}" type="pres">
      <dgm:prSet presAssocID="{B47B7453-52D0-4E8E-A0EE-5E0C42B9531D}" presName="sibTrans" presStyleLbl="sibTrans2D1" presStyleIdx="1" presStyleCnt="3"/>
      <dgm:spPr/>
    </dgm:pt>
    <dgm:pt modelId="{5D851138-FE51-4A19-A149-11A0DEA29AF5}" type="pres">
      <dgm:prSet presAssocID="{57FC35C8-C6CB-4C82-BE0F-B92E4ECAE64D}" presName="node" presStyleLbl="node1" presStyleIdx="2" presStyleCnt="3">
        <dgm:presLayoutVars>
          <dgm:bulletEnabled val="1"/>
        </dgm:presLayoutVars>
      </dgm:prSet>
      <dgm:spPr/>
    </dgm:pt>
    <dgm:pt modelId="{87F2D62F-9758-428E-A82A-F136F721FE64}" type="pres">
      <dgm:prSet presAssocID="{57FC35C8-C6CB-4C82-BE0F-B92E4ECAE64D}" presName="dummy" presStyleCnt="0"/>
      <dgm:spPr/>
    </dgm:pt>
    <dgm:pt modelId="{0162A7CA-7E03-4A22-95EF-970E5873DB72}" type="pres">
      <dgm:prSet presAssocID="{E3DD98F3-578A-483D-B82A-920BD328FE4E}" presName="sibTrans" presStyleLbl="sibTrans2D1" presStyleIdx="2" presStyleCnt="3"/>
      <dgm:spPr/>
    </dgm:pt>
  </dgm:ptLst>
  <dgm:cxnLst>
    <dgm:cxn modelId="{B410F203-BF34-4790-B774-CBB246AFFDF3}" srcId="{170C0135-3A94-4623-AA81-735573228628}" destId="{57FC35C8-C6CB-4C82-BE0F-B92E4ECAE64D}" srcOrd="2" destOrd="0" parTransId="{DCE6D27B-E846-4331-8F79-CDC1E8DDD09A}" sibTransId="{E3DD98F3-578A-483D-B82A-920BD328FE4E}"/>
    <dgm:cxn modelId="{74BF261D-E0A3-43A7-83EB-85FEEF0798DA}" srcId="{170C0135-3A94-4623-AA81-735573228628}" destId="{B8E35523-DEC4-40C5-AD71-C446E3CF02A7}" srcOrd="0" destOrd="0" parTransId="{E38275A8-6585-473D-8CD2-46E571691CE8}" sibTransId="{2EEF7558-FF6A-4D97-B16B-E787F09F42D0}"/>
    <dgm:cxn modelId="{6CDC671E-280C-428C-8CDE-020C21062DCD}" type="presOf" srcId="{B47B7453-52D0-4E8E-A0EE-5E0C42B9531D}" destId="{7BB1C934-CD6E-4389-AB60-D55326BC8302}" srcOrd="0" destOrd="0" presId="urn:microsoft.com/office/officeart/2005/8/layout/radial6"/>
    <dgm:cxn modelId="{B3242627-1817-4128-948A-586A1D28CAEC}" type="presOf" srcId="{B8E35523-DEC4-40C5-AD71-C446E3CF02A7}" destId="{5E4B35E6-EA27-424E-89EC-46D0A40F2772}" srcOrd="0" destOrd="0" presId="urn:microsoft.com/office/officeart/2005/8/layout/radial6"/>
    <dgm:cxn modelId="{8854DE2B-B2DC-403D-BBB5-9DAEAD86C05D}" type="presOf" srcId="{2551E4CB-EB09-450C-9132-37387398D945}" destId="{8FAC1D8D-CE9C-45FC-86D2-26F007C6DD34}" srcOrd="0" destOrd="0" presId="urn:microsoft.com/office/officeart/2005/8/layout/radial6"/>
    <dgm:cxn modelId="{6659EF34-3EF6-4AEC-872C-F63DB702B33C}" type="presOf" srcId="{170C0135-3A94-4623-AA81-735573228628}" destId="{698F6F3C-42F1-48FA-9425-25042679391F}" srcOrd="0" destOrd="0" presId="urn:microsoft.com/office/officeart/2005/8/layout/radial6"/>
    <dgm:cxn modelId="{12D27D35-EFB9-4862-B45A-F4ECD3DD2B5A}" type="presOf" srcId="{57FC35C8-C6CB-4C82-BE0F-B92E4ECAE64D}" destId="{5D851138-FE51-4A19-A149-11A0DEA29AF5}" srcOrd="0" destOrd="0" presId="urn:microsoft.com/office/officeart/2005/8/layout/radial6"/>
    <dgm:cxn modelId="{AC35BE37-19DB-4CD7-BE2E-6D0C18095769}" type="presOf" srcId="{2EEF7558-FF6A-4D97-B16B-E787F09F42D0}" destId="{98E28826-978E-4A6B-8422-B9CC30E49F37}" srcOrd="0" destOrd="0" presId="urn:microsoft.com/office/officeart/2005/8/layout/radial6"/>
    <dgm:cxn modelId="{61768550-6FA2-421B-BF53-22E629655CE4}" type="presOf" srcId="{D44E9E87-B9B9-4324-8110-FB781FB2AAAE}" destId="{061D020E-2B5D-4C0D-9DFD-684837CC0BCE}" srcOrd="0" destOrd="0" presId="urn:microsoft.com/office/officeart/2005/8/layout/radial6"/>
    <dgm:cxn modelId="{22A430BA-B6E0-4052-AE0E-A81596E2528E}" srcId="{D44E9E87-B9B9-4324-8110-FB781FB2AAAE}" destId="{170C0135-3A94-4623-AA81-735573228628}" srcOrd="0" destOrd="0" parTransId="{7EDBC624-DFE3-497D-829C-08721ACED330}" sibTransId="{D38474F5-0992-4D39-B19C-1F963AEBACD2}"/>
    <dgm:cxn modelId="{51173CC8-36DE-4780-A234-53464D5D6F33}" type="presOf" srcId="{E3DD98F3-578A-483D-B82A-920BD328FE4E}" destId="{0162A7CA-7E03-4A22-95EF-970E5873DB72}" srcOrd="0" destOrd="0" presId="urn:microsoft.com/office/officeart/2005/8/layout/radial6"/>
    <dgm:cxn modelId="{1C13D7DA-244F-475B-A626-FFEF1E3983D1}" srcId="{170C0135-3A94-4623-AA81-735573228628}" destId="{2551E4CB-EB09-450C-9132-37387398D945}" srcOrd="1" destOrd="0" parTransId="{FDDC1A66-5C2F-4161-9EE0-50E6AE6B3566}" sibTransId="{B47B7453-52D0-4E8E-A0EE-5E0C42B9531D}"/>
    <dgm:cxn modelId="{2006E8EE-D69C-49C4-9C1A-63E4C2D2FE70}" type="presParOf" srcId="{061D020E-2B5D-4C0D-9DFD-684837CC0BCE}" destId="{698F6F3C-42F1-48FA-9425-25042679391F}" srcOrd="0" destOrd="0" presId="urn:microsoft.com/office/officeart/2005/8/layout/radial6"/>
    <dgm:cxn modelId="{EE444B99-244F-42E7-AA40-8FD32874A39D}" type="presParOf" srcId="{061D020E-2B5D-4C0D-9DFD-684837CC0BCE}" destId="{5E4B35E6-EA27-424E-89EC-46D0A40F2772}" srcOrd="1" destOrd="0" presId="urn:microsoft.com/office/officeart/2005/8/layout/radial6"/>
    <dgm:cxn modelId="{99419F13-53BB-4729-8707-844D77FAB6C9}" type="presParOf" srcId="{061D020E-2B5D-4C0D-9DFD-684837CC0BCE}" destId="{8B180F40-4EFD-493D-838A-C88D7BCC1034}" srcOrd="2" destOrd="0" presId="urn:microsoft.com/office/officeart/2005/8/layout/radial6"/>
    <dgm:cxn modelId="{72F9C11E-349E-41A4-8872-970B174ACBCC}" type="presParOf" srcId="{061D020E-2B5D-4C0D-9DFD-684837CC0BCE}" destId="{98E28826-978E-4A6B-8422-B9CC30E49F37}" srcOrd="3" destOrd="0" presId="urn:microsoft.com/office/officeart/2005/8/layout/radial6"/>
    <dgm:cxn modelId="{C371A4E7-D97D-4C5F-A2DA-7F6E5149F6DF}" type="presParOf" srcId="{061D020E-2B5D-4C0D-9DFD-684837CC0BCE}" destId="{8FAC1D8D-CE9C-45FC-86D2-26F007C6DD34}" srcOrd="4" destOrd="0" presId="urn:microsoft.com/office/officeart/2005/8/layout/radial6"/>
    <dgm:cxn modelId="{B5A8D312-8F6F-4318-93AB-0CB2020E478A}" type="presParOf" srcId="{061D020E-2B5D-4C0D-9DFD-684837CC0BCE}" destId="{582D627C-FAD1-4F2D-897E-C08848385BAA}" srcOrd="5" destOrd="0" presId="urn:microsoft.com/office/officeart/2005/8/layout/radial6"/>
    <dgm:cxn modelId="{7E8E1789-B60B-4405-8CD8-D17C409DA86A}" type="presParOf" srcId="{061D020E-2B5D-4C0D-9DFD-684837CC0BCE}" destId="{7BB1C934-CD6E-4389-AB60-D55326BC8302}" srcOrd="6" destOrd="0" presId="urn:microsoft.com/office/officeart/2005/8/layout/radial6"/>
    <dgm:cxn modelId="{A0E89A57-7782-4D03-A9CB-2788C16E7736}" type="presParOf" srcId="{061D020E-2B5D-4C0D-9DFD-684837CC0BCE}" destId="{5D851138-FE51-4A19-A149-11A0DEA29AF5}" srcOrd="7" destOrd="0" presId="urn:microsoft.com/office/officeart/2005/8/layout/radial6"/>
    <dgm:cxn modelId="{AD4ADAE1-D633-4009-8B9D-2CEF29E3F76C}" type="presParOf" srcId="{061D020E-2B5D-4C0D-9DFD-684837CC0BCE}" destId="{87F2D62F-9758-428E-A82A-F136F721FE64}" srcOrd="8" destOrd="0" presId="urn:microsoft.com/office/officeart/2005/8/layout/radial6"/>
    <dgm:cxn modelId="{6143C6D3-B1F0-4A53-B4E2-F06938629FAC}" type="presParOf" srcId="{061D020E-2B5D-4C0D-9DFD-684837CC0BCE}" destId="{0162A7CA-7E03-4A22-95EF-970E5873DB72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2A7CA-7E03-4A22-95EF-970E5873DB72}">
      <dsp:nvSpPr>
        <dsp:cNvPr id="0" name=""/>
        <dsp:cNvSpPr/>
      </dsp:nvSpPr>
      <dsp:spPr>
        <a:xfrm>
          <a:off x="414305" y="526614"/>
          <a:ext cx="3514788" cy="3514788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1C934-CD6E-4389-AB60-D55326BC8302}">
      <dsp:nvSpPr>
        <dsp:cNvPr id="0" name=""/>
        <dsp:cNvSpPr/>
      </dsp:nvSpPr>
      <dsp:spPr>
        <a:xfrm>
          <a:off x="414305" y="526614"/>
          <a:ext cx="3514788" cy="3514788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E28826-978E-4A6B-8422-B9CC30E49F37}">
      <dsp:nvSpPr>
        <dsp:cNvPr id="0" name=""/>
        <dsp:cNvSpPr/>
      </dsp:nvSpPr>
      <dsp:spPr>
        <a:xfrm>
          <a:off x="414305" y="526614"/>
          <a:ext cx="3514788" cy="3514788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F6F3C-42F1-48FA-9425-25042679391F}">
      <dsp:nvSpPr>
        <dsp:cNvPr id="0" name=""/>
        <dsp:cNvSpPr/>
      </dsp:nvSpPr>
      <dsp:spPr>
        <a:xfrm>
          <a:off x="1363674" y="1475984"/>
          <a:ext cx="1616049" cy="16160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Group Discussion</a:t>
          </a:r>
        </a:p>
      </dsp:txBody>
      <dsp:txXfrm>
        <a:off x="1600339" y="1712649"/>
        <a:ext cx="1142719" cy="1142719"/>
      </dsp:txXfrm>
    </dsp:sp>
    <dsp:sp modelId="{5E4B35E6-EA27-424E-89EC-46D0A40F2772}">
      <dsp:nvSpPr>
        <dsp:cNvPr id="0" name=""/>
        <dsp:cNvSpPr/>
      </dsp:nvSpPr>
      <dsp:spPr>
        <a:xfrm>
          <a:off x="1606082" y="1721"/>
          <a:ext cx="1131234" cy="11312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Potential Gap</a:t>
          </a:r>
        </a:p>
      </dsp:txBody>
      <dsp:txXfrm>
        <a:off x="1771747" y="167386"/>
        <a:ext cx="799904" cy="799904"/>
      </dsp:txXfrm>
    </dsp:sp>
    <dsp:sp modelId="{8FAC1D8D-CE9C-45FC-86D2-26F007C6DD34}">
      <dsp:nvSpPr>
        <dsp:cNvPr id="0" name=""/>
        <dsp:cNvSpPr/>
      </dsp:nvSpPr>
      <dsp:spPr>
        <a:xfrm>
          <a:off x="3092761" y="2576726"/>
          <a:ext cx="1131234" cy="11312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Applying Info</a:t>
          </a:r>
        </a:p>
      </dsp:txBody>
      <dsp:txXfrm>
        <a:off x="3258426" y="2742391"/>
        <a:ext cx="799904" cy="799904"/>
      </dsp:txXfrm>
    </dsp:sp>
    <dsp:sp modelId="{5D851138-FE51-4A19-A149-11A0DEA29AF5}">
      <dsp:nvSpPr>
        <dsp:cNvPr id="0" name=""/>
        <dsp:cNvSpPr/>
      </dsp:nvSpPr>
      <dsp:spPr>
        <a:xfrm>
          <a:off x="119402" y="2576726"/>
          <a:ext cx="1131234" cy="11312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Wound Healing</a:t>
          </a:r>
        </a:p>
      </dsp:txBody>
      <dsp:txXfrm>
        <a:off x="285067" y="2742391"/>
        <a:ext cx="799904" cy="799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5E03B7-B591-4A2A-B695-014C5A39F13E}" type="datetimeFigureOut">
              <a:rPr lang="en-US"/>
              <a:t>7/19/2023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322BB-75AD-4A1E-9661-2724167329F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127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FBD7B-E4FB-4AA8-9540-FD148073ACB3}" type="datetimeFigureOut">
              <a:rPr lang="en-US"/>
              <a:t>7/19/2023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5B7DE-1198-4F2F-B574-CA8CAE34164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8231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1135743"/>
            <a:ext cx="1622332" cy="799981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324" y="362396"/>
            <a:ext cx="9141619" cy="167640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089595"/>
            <a:ext cx="9141619" cy="886344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9051-6E81-43E8-9099-FF6A0C3DCFE8}" type="datetime1">
              <a:rPr lang="en-US"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751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EAB04-7709-4C1E-A61A-74684A0170FC}" type="datetime1">
              <a:rPr lang="en-US"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082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 rot="5400000">
            <a:off x="9583007" y="233864"/>
            <a:ext cx="1063300" cy="524046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5" name="bottom graphic"/>
          <p:cNvGrpSpPr/>
          <p:nvPr/>
        </p:nvGrpSpPr>
        <p:grpSpPr>
          <a:xfrm>
            <a:off x="0" y="5395517"/>
            <a:ext cx="12188825" cy="1462483"/>
            <a:chOff x="0" y="4046638"/>
            <a:chExt cx="9144000" cy="1096862"/>
          </a:xfrm>
        </p:grpSpPr>
        <p:sp>
          <p:nvSpPr>
            <p:cNvPr id="16" name="Freeform 15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72"/>
            <p:cNvSpPr/>
            <p:nvPr/>
          </p:nvSpPr>
          <p:spPr bwMode="ltGray">
            <a:xfrm rot="5400000">
              <a:off x="4023569" y="23069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1060" y="1150514"/>
            <a:ext cx="1828324" cy="50216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1150514"/>
            <a:ext cx="8227457" cy="5021685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BD0D-E0B1-4CED-AC65-708AC79EB9CD}" type="datetime1">
              <a:rPr lang="en-US"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64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EA6D-DF0B-4D4B-B359-5F1D1D0E30A4}" type="datetime1">
              <a:rPr lang="en-US"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515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/>
          <p:cNvGrpSpPr/>
          <p:nvPr/>
        </p:nvGrpSpPr>
        <p:grpSpPr>
          <a:xfrm>
            <a:off x="0" y="3124415"/>
            <a:ext cx="1622332" cy="805061"/>
            <a:chOff x="0" y="2343311"/>
            <a:chExt cx="1217066" cy="603796"/>
          </a:xfrm>
        </p:grpSpPr>
        <p:sp>
          <p:nvSpPr>
            <p:cNvPr id="8" name="Rounded Rectangle 7"/>
            <p:cNvSpPr/>
            <p:nvPr/>
          </p:nvSpPr>
          <p:spPr>
            <a:xfrm>
              <a:off x="787514" y="2347123"/>
              <a:ext cx="429552" cy="599984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6370" y="2347123"/>
              <a:ext cx="429552" cy="599984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92604" y="2535915"/>
              <a:ext cx="599986" cy="214778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9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0" name="Freeform 19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324" y="1932518"/>
            <a:ext cx="9141619" cy="2105367"/>
          </a:xfrm>
        </p:spPr>
        <p:txBody>
          <a:bodyPr anchor="b">
            <a:normAutofit/>
          </a:bodyPr>
          <a:lstStyle>
            <a:lvl1pPr algn="l">
              <a:defRPr sz="60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4084264"/>
            <a:ext cx="9141619" cy="933297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EDB99-15BC-4479-BAC5-1E502E66917A}" type="datetime1">
              <a:rPr lang="en-US"/>
              <a:t>7/19/2023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69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2" y="1600200"/>
            <a:ext cx="4875530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7C2A3-CD19-48AB-9F64-ECCF75182EDD}" type="datetime1">
              <a:rPr lang="en-US"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779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52400"/>
            <a:ext cx="97510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412" y="1524000"/>
            <a:ext cx="4875530" cy="816429"/>
          </a:xfrm>
        </p:spPr>
        <p:txBody>
          <a:bodyPr anchor="ctr">
            <a:norm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412" y="2413000"/>
            <a:ext cx="4875530" cy="375919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8C1-7C87-4705-AB97-8CD17D208E3F}" type="datetime1">
              <a:rPr lang="en-US"/>
              <a:t>7/19/2023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8703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C624E-DF92-4841-B9B9-DD11AA239B85}" type="datetime1">
              <a:rPr lang="en-US"/>
              <a:t>7/19/2023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903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9" name="Freeform 8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AE1-4360-4D5B-BDBC-656B872DD533}" type="datetime1">
              <a:rPr lang="en-US"/>
              <a:t>7/19/2023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539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5530" y="1600200"/>
            <a:ext cx="6094413" cy="4572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3" y="1600202"/>
            <a:ext cx="3453500" cy="4571999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90708-46A4-4851-883E-8DFB8939107E}" type="datetime1">
              <a:rPr lang="en-US"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8396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18887" y="1600200"/>
            <a:ext cx="6703850" cy="3657600"/>
          </a:xfrm>
          <a:prstGeom prst="roundRect">
            <a:avLst>
              <a:gd name="adj" fmla="val 3098"/>
            </a:avLst>
          </a:prstGeom>
        </p:spPr>
        <p:txBody>
          <a:bodyPr>
            <a:normAutofit/>
          </a:bodyPr>
          <a:lstStyle>
            <a:lvl1pPr marL="0" indent="0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5883" y="1600200"/>
            <a:ext cx="2844059" cy="3759200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8EFFC-86AE-4294-A319-CAFC2651994B}" type="datetime1">
              <a:rPr lang="en-US"/>
              <a:t>7/19/2023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9D79-8A4B-4031-B1E0-AF26F8EDF2B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298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bottom graphic"/>
          <p:cNvGrpSpPr/>
          <p:nvPr/>
        </p:nvGrpSpPr>
        <p:grpSpPr>
          <a:xfrm>
            <a:off x="0" y="5409216"/>
            <a:ext cx="12188825" cy="1462483"/>
            <a:chOff x="0" y="4056912"/>
            <a:chExt cx="9144000" cy="1096862"/>
          </a:xfrm>
        </p:grpSpPr>
        <p:sp>
          <p:nvSpPr>
            <p:cNvPr id="21" name="Freeform 20"/>
            <p:cNvSpPr/>
            <p:nvPr/>
          </p:nvSpPr>
          <p:spPr bwMode="ltGray">
            <a:xfrm rot="5400000">
              <a:off x="4119794" y="119293"/>
              <a:ext cx="904412" cy="9144000"/>
            </a:xfrm>
            <a:custGeom>
              <a:avLst/>
              <a:gdLst/>
              <a:ahLst/>
              <a:cxnLst/>
              <a:rect l="l" t="t" r="r" b="b"/>
              <a:pathLst>
                <a:path w="904412" h="9144000">
                  <a:moveTo>
                    <a:pt x="0" y="0"/>
                  </a:moveTo>
                  <a:lnTo>
                    <a:pt x="904412" y="0"/>
                  </a:lnTo>
                  <a:lnTo>
                    <a:pt x="904412" y="9144000"/>
                  </a:lnTo>
                  <a:lnTo>
                    <a:pt x="391235" y="9144000"/>
                  </a:lnTo>
                  <a:cubicBezTo>
                    <a:pt x="445385" y="6730684"/>
                    <a:pt x="250230" y="1995757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72"/>
            <p:cNvSpPr/>
            <p:nvPr/>
          </p:nvSpPr>
          <p:spPr bwMode="ltGray">
            <a:xfrm rot="5400000">
              <a:off x="4023569" y="33343"/>
              <a:ext cx="1096862" cy="9144000"/>
            </a:xfrm>
            <a:custGeom>
              <a:avLst/>
              <a:gdLst/>
              <a:ahLst/>
              <a:cxnLst/>
              <a:rect l="l" t="t" r="r" b="b"/>
              <a:pathLst>
                <a:path w="1096862" h="9144000">
                  <a:moveTo>
                    <a:pt x="1096861" y="9136375"/>
                  </a:moveTo>
                  <a:lnTo>
                    <a:pt x="1096861" y="0"/>
                  </a:lnTo>
                  <a:lnTo>
                    <a:pt x="1096862" y="0"/>
                  </a:lnTo>
                  <a:lnTo>
                    <a:pt x="1096862" y="9136375"/>
                  </a:lnTo>
                  <a:close/>
                  <a:moveTo>
                    <a:pt x="0" y="0"/>
                  </a:moveTo>
                  <a:lnTo>
                    <a:pt x="142171" y="0"/>
                  </a:lnTo>
                  <a:cubicBezTo>
                    <a:pt x="214017" y="532804"/>
                    <a:pt x="281641" y="1260834"/>
                    <a:pt x="340913" y="2087809"/>
                  </a:cubicBezTo>
                  <a:cubicBezTo>
                    <a:pt x="492781" y="4358443"/>
                    <a:pt x="587048" y="7374964"/>
                    <a:pt x="547354" y="9144000"/>
                  </a:cubicBezTo>
                  <a:lnTo>
                    <a:pt x="452132" y="9144000"/>
                  </a:lnTo>
                  <a:cubicBezTo>
                    <a:pt x="484963" y="4670358"/>
                    <a:pt x="240277" y="2482661"/>
                    <a:pt x="0" y="0"/>
                  </a:cubicBezTo>
                  <a:close/>
                </a:path>
              </a:pathLst>
            </a:cu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grpSp>
        <p:nvGrpSpPr>
          <p:cNvPr id="7" name="squares"/>
          <p:cNvGrpSpPr/>
          <p:nvPr/>
        </p:nvGrpSpPr>
        <p:grpSpPr>
          <a:xfrm>
            <a:off x="1" y="800551"/>
            <a:ext cx="1063023" cy="524183"/>
            <a:chOff x="0" y="452558"/>
            <a:chExt cx="914400" cy="524182"/>
          </a:xfrm>
        </p:grpSpPr>
        <p:sp>
          <p:nvSpPr>
            <p:cNvPr id="8" name="Rounded Rectangle 7"/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ound Same Side Corner Rectangle 9"/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152400"/>
            <a:ext cx="9751060" cy="12954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600200"/>
            <a:ext cx="9751060" cy="45720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8883" y="6448425"/>
            <a:ext cx="8288401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47913" y="6448425"/>
            <a:ext cx="1422030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29E8617-6EA8-4B97-A5E8-E18E98765EE2}" type="datetime1">
              <a:rPr lang="en-US"/>
              <a:pPr/>
              <a:t>7/19/2023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1516" y="6448425"/>
            <a:ext cx="812588" cy="180976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4C99D79-8A4B-4031-B1E0-AF26F8EDF2B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2682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55772" indent="-304747" algn="l" defTabSz="1218987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067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8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088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987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301089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61922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912947" indent="-30474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tressllc.com/animal-protein-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/>
              <a:t>Animal Protein Versus Plant Protein in Lean Mass and Muscle Strength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Systemic Review/Meta Analysis of Randomized Controlled Studies</a:t>
            </a:r>
          </a:p>
        </p:txBody>
      </p:sp>
      <p:pic>
        <p:nvPicPr>
          <p:cNvPr id="5" name="Picture 4" descr="A picture containing meat, food group, leaf vegetable, produce&#10;&#10;Description automatically generated">
            <a:extLst>
              <a:ext uri="{FF2B5EF4-FFF2-40B4-BE49-F238E27FC236}">
                <a16:creationId xmlns:a16="http://schemas.microsoft.com/office/drawing/2014/main" id="{C792C589-AAD3-0932-5228-0F3845113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324" y="2819400"/>
            <a:ext cx="917944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83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Population, Intervention, Comparator, Outcome, Setting (PICOS)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Adults aged 19 years and older</a:t>
            </a:r>
          </a:p>
          <a:p>
            <a:r>
              <a:rPr lang="en-US" dirty="0"/>
              <a:t>Animal based protein</a:t>
            </a:r>
          </a:p>
          <a:p>
            <a:r>
              <a:rPr lang="en-US" dirty="0"/>
              <a:t>Plant based protein</a:t>
            </a:r>
          </a:p>
          <a:p>
            <a:r>
              <a:rPr lang="en-US" dirty="0"/>
              <a:t>Differences in lean muscle mass / muscle strength</a:t>
            </a:r>
          </a:p>
          <a:p>
            <a:r>
              <a:rPr lang="en-US" dirty="0"/>
              <a:t>Randomized controlled trials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4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Protein 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Plant based protein:</a:t>
            </a:r>
          </a:p>
          <a:p>
            <a:pPr lvl="1"/>
            <a:r>
              <a:rPr lang="en-US" dirty="0"/>
              <a:t>Soy (isolate, concentrate, soy products)</a:t>
            </a:r>
          </a:p>
          <a:p>
            <a:pPr lvl="1"/>
            <a:r>
              <a:rPr lang="en-US" dirty="0"/>
              <a:t>Pea and rice protein</a:t>
            </a:r>
          </a:p>
          <a:p>
            <a:r>
              <a:rPr lang="en-US" dirty="0"/>
              <a:t>Animal based protein: </a:t>
            </a:r>
          </a:p>
          <a:p>
            <a:pPr lvl="1"/>
            <a:r>
              <a:rPr lang="en-US" dirty="0"/>
              <a:t>Whey (isolate, concentrate, hydrolysate)</a:t>
            </a:r>
          </a:p>
          <a:p>
            <a:pPr lvl="1"/>
            <a:r>
              <a:rPr lang="en-US" dirty="0"/>
              <a:t>Casein (casein plus whey mix)</a:t>
            </a:r>
          </a:p>
          <a:p>
            <a:pPr lvl="1"/>
            <a:r>
              <a:rPr lang="en-US" dirty="0"/>
              <a:t>Beef and Dairy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0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Measurements of Muscle Mass / Strength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Dual X-Ray Absorptiometry</a:t>
            </a:r>
          </a:p>
          <a:p>
            <a:pPr lvl="1"/>
            <a:r>
              <a:rPr lang="en-US" sz="2000" dirty="0"/>
              <a:t>Measures bone density</a:t>
            </a:r>
          </a:p>
          <a:p>
            <a:r>
              <a:rPr lang="en-US" sz="2400" dirty="0"/>
              <a:t>Air Displacement </a:t>
            </a:r>
            <a:r>
              <a:rPr lang="en-US" sz="24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plethysmography</a:t>
            </a:r>
          </a:p>
          <a:p>
            <a:pPr lvl="1"/>
            <a:r>
              <a:rPr lang="en-US" sz="2000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Measure body composition</a:t>
            </a:r>
          </a:p>
          <a:p>
            <a:r>
              <a:rPr lang="en-US" sz="2400" dirty="0"/>
              <a:t>1 Repetition Max Exercise</a:t>
            </a:r>
          </a:p>
          <a:p>
            <a:pPr lvl="1"/>
            <a:r>
              <a:rPr lang="en-US" sz="2000" dirty="0"/>
              <a:t>Max weight lifted for a </a:t>
            </a:r>
            <a:r>
              <a:rPr lang="en-US" sz="2000"/>
              <a:t>single repetition </a:t>
            </a:r>
            <a:endParaRPr lang="en-US" sz="20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82642359"/>
              </p:ext>
            </p:extLst>
          </p:nvPr>
        </p:nvGraphicFramePr>
        <p:xfrm>
          <a:off x="6094413" y="1600200"/>
          <a:ext cx="4875213" cy="2514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41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/>
                        <a:t>1 Rep Max Muscle/Strength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/>
                        <a:t>Bench Press and Squat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/>
                        <a:t>Grip Strength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/>
                        <a:t>Torque leg/knee ext/flexion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066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 of Study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8882" y="1600200"/>
            <a:ext cx="10057129" cy="4953000"/>
          </a:xfrm>
        </p:spPr>
        <p:txBody>
          <a:bodyPr>
            <a:normAutofit/>
          </a:bodyPr>
          <a:lstStyle/>
          <a:p>
            <a:r>
              <a:rPr lang="en-US" sz="2000" dirty="0"/>
              <a:t>Both protein sources provided higher median value of lean mass </a:t>
            </a:r>
          </a:p>
          <a:p>
            <a:r>
              <a:rPr lang="en-US" sz="2000" dirty="0"/>
              <a:t>Animal protein provided a favorable effect on absolute lean body mass compared to plant protein, though no statistically significant. </a:t>
            </a:r>
          </a:p>
          <a:p>
            <a:r>
              <a:rPr lang="en-US" sz="2000" dirty="0"/>
              <a:t>However, animal protein did provide a statistically significant increase in percentage of lean body mass vs plant based</a:t>
            </a:r>
          </a:p>
          <a:p>
            <a:r>
              <a:rPr lang="en-US" sz="2000" dirty="0"/>
              <a:t>In adults aged &lt;50 years there was an increase of 0.41kg and 0.50% of lean mass utilizing animal-based protein when compared to plant based. While no difference was noted with adults aged &gt;50 years.</a:t>
            </a:r>
          </a:p>
          <a:p>
            <a:r>
              <a:rPr lang="en-US" sz="2000" dirty="0"/>
              <a:t>No statistical difference was seen based on muscle strength for both protein sources. However, adults aged &lt;50 years did see a significant effect on peak torque leg extension.</a:t>
            </a:r>
          </a:p>
          <a:p>
            <a:r>
              <a:rPr lang="en-US" sz="2000" dirty="0"/>
              <a:t>Overall, animal protein might be deemed higher quality due containing essential amino acids improving anabolic effects and its digestibility.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649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 Discussion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1. What do you think are potential gaps or weaknesses of this study?</a:t>
            </a:r>
          </a:p>
          <a:p>
            <a:r>
              <a:rPr lang="en-US" dirty="0"/>
              <a:t>2. How would you incorporate this knowledge into your field of study or professional setting?</a:t>
            </a:r>
          </a:p>
          <a:p>
            <a:r>
              <a:rPr lang="en-US" dirty="0"/>
              <a:t>3. Which protein source do you believe is more beneficial in assisting with wound healing?</a:t>
            </a:r>
          </a:p>
          <a:p>
            <a:r>
              <a:rPr lang="en-US" dirty="0"/>
              <a:t>4. Do you think plant protein without essential amino acid supplementation is sustainable for the human body?</a:t>
            </a:r>
          </a:p>
        </p:txBody>
      </p:sp>
      <p:graphicFrame>
        <p:nvGraphicFramePr>
          <p:cNvPr id="5" name="Content Placeholder 4" descr="Radial cycle shows the relationship between 3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9313699"/>
              </p:ext>
            </p:extLst>
          </p:nvPr>
        </p:nvGraphicFramePr>
        <p:xfrm>
          <a:off x="7085012" y="1600200"/>
          <a:ext cx="4343399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06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Works Cited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ADF35F-EC6B-DAAE-CBB3-88D7FDB23C74}"/>
              </a:ext>
            </a:extLst>
          </p:cNvPr>
          <p:cNvSpPr txBox="1"/>
          <p:nvPr/>
        </p:nvSpPr>
        <p:spPr>
          <a:xfrm>
            <a:off x="1370012" y="1600200"/>
            <a:ext cx="95999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/>
              </a:rPr>
              <a:t>1. Lim MT, Pan BJ, </a:t>
            </a:r>
            <a:r>
              <a:rPr lang="en-US" dirty="0" err="1">
                <a:effectLst/>
              </a:rPr>
              <a:t>Toh</a:t>
            </a:r>
            <a:r>
              <a:rPr lang="en-US" dirty="0">
                <a:effectLst/>
              </a:rPr>
              <a:t> DWK, Sutanto CN, Kim JE. Animal protein  </a:t>
            </a:r>
          </a:p>
          <a:p>
            <a:r>
              <a:rPr lang="en-US" dirty="0"/>
              <a:t>   </a:t>
            </a:r>
            <a:r>
              <a:rPr lang="en-US" dirty="0">
                <a:effectLst/>
              </a:rPr>
              <a:t>versus plant protein in supporting lean mass and Muscle Strength: A </a:t>
            </a:r>
          </a:p>
          <a:p>
            <a:r>
              <a:rPr lang="en-US" dirty="0"/>
              <a:t>   </a:t>
            </a:r>
            <a:r>
              <a:rPr lang="en-US" dirty="0">
                <a:effectLst/>
              </a:rPr>
              <a:t>systematic review and meta-analysis of randomized controlled trials. </a:t>
            </a:r>
          </a:p>
          <a:p>
            <a:r>
              <a:rPr lang="en-US" dirty="0"/>
              <a:t>   </a:t>
            </a:r>
            <a:r>
              <a:rPr lang="en-US" dirty="0">
                <a:effectLst/>
              </a:rPr>
              <a:t>Nutrients. February 18, 2021. Accessed June 12, 2023.  </a:t>
            </a:r>
          </a:p>
          <a:p>
            <a:r>
              <a:rPr lang="en-US" dirty="0"/>
              <a:t>   </a:t>
            </a:r>
            <a:r>
              <a:rPr lang="en-US" dirty="0">
                <a:effectLst/>
              </a:rPr>
              <a:t>https://www.ncbi.nlm.nih.gov/pmc/articles/PMC7926405/. </a:t>
            </a:r>
          </a:p>
          <a:p>
            <a:endParaRPr lang="en-US" dirty="0"/>
          </a:p>
          <a:p>
            <a:r>
              <a:rPr lang="en-US" dirty="0"/>
              <a:t>2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Molai</a:t>
            </a:r>
            <a:r>
              <a:rPr lang="en-US" dirty="0">
                <a:effectLst/>
              </a:rPr>
              <a:t> N. Animal protein vs plant protein: Fortress Nutrition LLC: </a:t>
            </a:r>
          </a:p>
          <a:p>
            <a:r>
              <a:rPr lang="en-US" dirty="0"/>
              <a:t>    </a:t>
            </a:r>
            <a:r>
              <a:rPr lang="en-US" dirty="0">
                <a:effectLst/>
              </a:rPr>
              <a:t>Packaging Manufacturing. Fortress Nutrition. August 31, 2018. </a:t>
            </a:r>
          </a:p>
          <a:p>
            <a:r>
              <a:rPr lang="en-US" dirty="0"/>
              <a:t>    </a:t>
            </a:r>
            <a:r>
              <a:rPr lang="en-US" dirty="0">
                <a:effectLst/>
              </a:rPr>
              <a:t>Accessed June 12, 2023. </a:t>
            </a:r>
            <a:r>
              <a:rPr lang="en-US" dirty="0">
                <a:effectLst/>
                <a:hlinkClick r:id="rId2"/>
              </a:rPr>
              <a:t>https://www.fortressllc.com/animal-protein-</a:t>
            </a:r>
            <a:endParaRPr lang="en-US" dirty="0">
              <a:effectLst/>
            </a:endParaRPr>
          </a:p>
          <a:p>
            <a:r>
              <a:rPr lang="en-US" dirty="0"/>
              <a:t>    </a:t>
            </a:r>
            <a:r>
              <a:rPr lang="en-US" dirty="0">
                <a:effectLst/>
              </a:rPr>
              <a:t>vs-plant-protein/. </a:t>
            </a:r>
          </a:p>
          <a:p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8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oking 16x9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esh food presentation (widescreen).potx" id="{63DD3034-9CB5-4B6F-BCA0-530A5E267AB2}" vid="{9783A5E3-1DF2-4F3C-8902-0C2EB8A188D6}"/>
    </a:ext>
  </a:extLst>
</a:theme>
</file>

<file path=ppt/theme/theme2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oking_16x9">
      <a:dk1>
        <a:srgbClr val="000000"/>
      </a:dk1>
      <a:lt1>
        <a:sysClr val="window" lastClr="FFFFFF"/>
      </a:lt1>
      <a:dk2>
        <a:srgbClr val="7F7F7F"/>
      </a:dk2>
      <a:lt2>
        <a:srgbClr val="E6E6E6"/>
      </a:lt2>
      <a:accent1>
        <a:srgbClr val="89C01C"/>
      </a:accent1>
      <a:accent2>
        <a:srgbClr val="FCB22C"/>
      </a:accent2>
      <a:accent3>
        <a:srgbClr val="FE750E"/>
      </a:accent3>
      <a:accent4>
        <a:srgbClr val="F23610"/>
      </a:accent4>
      <a:accent5>
        <a:srgbClr val="7C283A"/>
      </a:accent5>
      <a:accent6>
        <a:srgbClr val="3E7520"/>
      </a:accent6>
      <a:hlink>
        <a:srgbClr val="89C01C"/>
      </a:hlink>
      <a:folHlink>
        <a:srgbClr val="A6A6A6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1Subtle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l="180000" t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700CCB-20BA-4760-AB9F-AC3B63ED32E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8942AA-0721-4324-BC2C-A3CB43F24E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14945D-DABB-422F-9B28-D299995C9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Fresh food presentation (widescreen)</Template>
  <TotalTime>95</TotalTime>
  <Words>492</Words>
  <Application>Microsoft Office PowerPoint</Application>
  <PresentationFormat>Custom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</vt:lpstr>
      <vt:lpstr>Constantia</vt:lpstr>
      <vt:lpstr>Cooking 16x9</vt:lpstr>
      <vt:lpstr>Animal Protein Versus Plant Protein in Lean Mass and Muscle Strength</vt:lpstr>
      <vt:lpstr>Population, Intervention, Comparator, Outcome, Setting (PICOS)</vt:lpstr>
      <vt:lpstr>Protein Sources</vt:lpstr>
      <vt:lpstr>Measurements of Muscle Mass / Strength</vt:lpstr>
      <vt:lpstr>Results of Study</vt:lpstr>
      <vt:lpstr>Group Discussion and Questions</vt:lpstr>
      <vt:lpstr>Works Cited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Francisco Coco</dc:creator>
  <cp:lastModifiedBy>Sara Hallgren-Tillery</cp:lastModifiedBy>
  <cp:revision>27</cp:revision>
  <dcterms:created xsi:type="dcterms:W3CDTF">2023-06-12T13:13:20Z</dcterms:created>
  <dcterms:modified xsi:type="dcterms:W3CDTF">2023-07-19T19:43:41Z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